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0" r:id="rId2"/>
    <p:sldId id="343"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8D"/>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37" autoAdjust="0"/>
    <p:restoredTop sz="94660"/>
  </p:normalViewPr>
  <p:slideViewPr>
    <p:cSldViewPr snapToGrid="0">
      <p:cViewPr varScale="1">
        <p:scale>
          <a:sx n="79" d="100"/>
          <a:sy n="79" d="100"/>
        </p:scale>
        <p:origin x="301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A77E26-1471-400E-ACC9-BFEAEAFF5474}" type="datetimeFigureOut">
              <a:rPr kumimoji="1" lang="ja-JP" altLang="en-US" smtClean="0"/>
              <a:t>2023/12/7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DF11F7-172C-4E42-8AAF-0D9EE53AC481}" type="slidenum">
              <a:rPr kumimoji="1" lang="ja-JP" altLang="en-US" smtClean="0"/>
              <a:t>‹#›</a:t>
            </a:fld>
            <a:endParaRPr kumimoji="1" lang="ja-JP" altLang="en-US"/>
          </a:p>
        </p:txBody>
      </p:sp>
    </p:spTree>
    <p:extLst>
      <p:ext uri="{BB962C8B-B14F-4D97-AF65-F5344CB8AC3E}">
        <p14:creationId xmlns:p14="http://schemas.microsoft.com/office/powerpoint/2010/main" val="284708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1A77E26-1471-400E-ACC9-BFEAEAFF5474}" type="datetimeFigureOut">
              <a:rPr kumimoji="1" lang="ja-JP" altLang="en-US" smtClean="0"/>
              <a:t>2023/12/7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DF11F7-172C-4E42-8AAF-0D9EE53AC481}" type="slidenum">
              <a:rPr kumimoji="1" lang="ja-JP" altLang="en-US" smtClean="0"/>
              <a:t>‹#›</a:t>
            </a:fld>
            <a:endParaRPr kumimoji="1" lang="ja-JP" altLang="en-US"/>
          </a:p>
        </p:txBody>
      </p:sp>
    </p:spTree>
    <p:extLst>
      <p:ext uri="{BB962C8B-B14F-4D97-AF65-F5344CB8AC3E}">
        <p14:creationId xmlns:p14="http://schemas.microsoft.com/office/powerpoint/2010/main" val="1717776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1A77E26-1471-400E-ACC9-BFEAEAFF5474}" type="datetimeFigureOut">
              <a:rPr kumimoji="1" lang="ja-JP" altLang="en-US" smtClean="0"/>
              <a:t>2023/12/7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DF11F7-172C-4E42-8AAF-0D9EE53AC481}" type="slidenum">
              <a:rPr kumimoji="1" lang="ja-JP" altLang="en-US" smtClean="0"/>
              <a:t>‹#›</a:t>
            </a:fld>
            <a:endParaRPr kumimoji="1" lang="ja-JP" altLang="en-US"/>
          </a:p>
        </p:txBody>
      </p:sp>
    </p:spTree>
    <p:extLst>
      <p:ext uri="{BB962C8B-B14F-4D97-AF65-F5344CB8AC3E}">
        <p14:creationId xmlns:p14="http://schemas.microsoft.com/office/powerpoint/2010/main" val="838356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1A77E26-1471-400E-ACC9-BFEAEAFF5474}" type="datetimeFigureOut">
              <a:rPr kumimoji="1" lang="ja-JP" altLang="en-US" smtClean="0"/>
              <a:t>2023/12/7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DF11F7-172C-4E42-8AAF-0D9EE53AC481}" type="slidenum">
              <a:rPr kumimoji="1" lang="ja-JP" altLang="en-US" smtClean="0"/>
              <a:t>‹#›</a:t>
            </a:fld>
            <a:endParaRPr kumimoji="1" lang="ja-JP" altLang="en-US"/>
          </a:p>
        </p:txBody>
      </p:sp>
    </p:spTree>
    <p:extLst>
      <p:ext uri="{BB962C8B-B14F-4D97-AF65-F5344CB8AC3E}">
        <p14:creationId xmlns:p14="http://schemas.microsoft.com/office/powerpoint/2010/main" val="2292654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1A77E26-1471-400E-ACC9-BFEAEAFF5474}" type="datetimeFigureOut">
              <a:rPr kumimoji="1" lang="ja-JP" altLang="en-US" smtClean="0"/>
              <a:t>2023/12/7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DF11F7-172C-4E42-8AAF-0D9EE53AC481}" type="slidenum">
              <a:rPr kumimoji="1" lang="ja-JP" altLang="en-US" smtClean="0"/>
              <a:t>‹#›</a:t>
            </a:fld>
            <a:endParaRPr kumimoji="1" lang="ja-JP" altLang="en-US"/>
          </a:p>
        </p:txBody>
      </p:sp>
    </p:spTree>
    <p:extLst>
      <p:ext uri="{BB962C8B-B14F-4D97-AF65-F5344CB8AC3E}">
        <p14:creationId xmlns:p14="http://schemas.microsoft.com/office/powerpoint/2010/main" val="202609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1A77E26-1471-400E-ACC9-BFEAEAFF5474}" type="datetimeFigureOut">
              <a:rPr kumimoji="1" lang="ja-JP" altLang="en-US" smtClean="0"/>
              <a:t>2023/12/7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DF11F7-172C-4E42-8AAF-0D9EE53AC481}" type="slidenum">
              <a:rPr kumimoji="1" lang="ja-JP" altLang="en-US" smtClean="0"/>
              <a:t>‹#›</a:t>
            </a:fld>
            <a:endParaRPr kumimoji="1" lang="ja-JP" altLang="en-US"/>
          </a:p>
        </p:txBody>
      </p:sp>
    </p:spTree>
    <p:extLst>
      <p:ext uri="{BB962C8B-B14F-4D97-AF65-F5344CB8AC3E}">
        <p14:creationId xmlns:p14="http://schemas.microsoft.com/office/powerpoint/2010/main" val="3712747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1A77E26-1471-400E-ACC9-BFEAEAFF5474}" type="datetimeFigureOut">
              <a:rPr kumimoji="1" lang="ja-JP" altLang="en-US" smtClean="0"/>
              <a:t>2023/12/7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5DF11F7-172C-4E42-8AAF-0D9EE53AC481}" type="slidenum">
              <a:rPr kumimoji="1" lang="ja-JP" altLang="en-US" smtClean="0"/>
              <a:t>‹#›</a:t>
            </a:fld>
            <a:endParaRPr kumimoji="1" lang="ja-JP" altLang="en-US"/>
          </a:p>
        </p:txBody>
      </p:sp>
    </p:spTree>
    <p:extLst>
      <p:ext uri="{BB962C8B-B14F-4D97-AF65-F5344CB8AC3E}">
        <p14:creationId xmlns:p14="http://schemas.microsoft.com/office/powerpoint/2010/main" val="796800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1A77E26-1471-400E-ACC9-BFEAEAFF5474}" type="datetimeFigureOut">
              <a:rPr kumimoji="1" lang="ja-JP" altLang="en-US" smtClean="0"/>
              <a:t>2023/12/7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5DF11F7-172C-4E42-8AAF-0D9EE53AC481}" type="slidenum">
              <a:rPr kumimoji="1" lang="ja-JP" altLang="en-US" smtClean="0"/>
              <a:t>‹#›</a:t>
            </a:fld>
            <a:endParaRPr kumimoji="1" lang="ja-JP" altLang="en-US"/>
          </a:p>
        </p:txBody>
      </p:sp>
    </p:spTree>
    <p:extLst>
      <p:ext uri="{BB962C8B-B14F-4D97-AF65-F5344CB8AC3E}">
        <p14:creationId xmlns:p14="http://schemas.microsoft.com/office/powerpoint/2010/main" val="2953984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A77E26-1471-400E-ACC9-BFEAEAFF5474}" type="datetimeFigureOut">
              <a:rPr kumimoji="1" lang="ja-JP" altLang="en-US" smtClean="0"/>
              <a:t>2023/12/7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5DF11F7-172C-4E42-8AAF-0D9EE53AC481}" type="slidenum">
              <a:rPr kumimoji="1" lang="ja-JP" altLang="en-US" smtClean="0"/>
              <a:t>‹#›</a:t>
            </a:fld>
            <a:endParaRPr kumimoji="1" lang="ja-JP" altLang="en-US"/>
          </a:p>
        </p:txBody>
      </p:sp>
    </p:spTree>
    <p:extLst>
      <p:ext uri="{BB962C8B-B14F-4D97-AF65-F5344CB8AC3E}">
        <p14:creationId xmlns:p14="http://schemas.microsoft.com/office/powerpoint/2010/main" val="2997056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1A77E26-1471-400E-ACC9-BFEAEAFF5474}" type="datetimeFigureOut">
              <a:rPr kumimoji="1" lang="ja-JP" altLang="en-US" smtClean="0"/>
              <a:t>2023/12/7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DF11F7-172C-4E42-8AAF-0D9EE53AC481}" type="slidenum">
              <a:rPr kumimoji="1" lang="ja-JP" altLang="en-US" smtClean="0"/>
              <a:t>‹#›</a:t>
            </a:fld>
            <a:endParaRPr kumimoji="1" lang="ja-JP" altLang="en-US"/>
          </a:p>
        </p:txBody>
      </p:sp>
    </p:spTree>
    <p:extLst>
      <p:ext uri="{BB962C8B-B14F-4D97-AF65-F5344CB8AC3E}">
        <p14:creationId xmlns:p14="http://schemas.microsoft.com/office/powerpoint/2010/main" val="3382244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1A77E26-1471-400E-ACC9-BFEAEAFF5474}" type="datetimeFigureOut">
              <a:rPr kumimoji="1" lang="ja-JP" altLang="en-US" smtClean="0"/>
              <a:t>2023/12/7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DF11F7-172C-4E42-8AAF-0D9EE53AC481}" type="slidenum">
              <a:rPr kumimoji="1" lang="ja-JP" altLang="en-US" smtClean="0"/>
              <a:t>‹#›</a:t>
            </a:fld>
            <a:endParaRPr kumimoji="1" lang="ja-JP" altLang="en-US"/>
          </a:p>
        </p:txBody>
      </p:sp>
    </p:spTree>
    <p:extLst>
      <p:ext uri="{BB962C8B-B14F-4D97-AF65-F5344CB8AC3E}">
        <p14:creationId xmlns:p14="http://schemas.microsoft.com/office/powerpoint/2010/main" val="3267113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1A77E26-1471-400E-ACC9-BFEAEAFF5474}" type="datetimeFigureOut">
              <a:rPr kumimoji="1" lang="ja-JP" altLang="en-US" smtClean="0"/>
              <a:t>2023/12/7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5DF11F7-172C-4E42-8AAF-0D9EE53AC481}" type="slidenum">
              <a:rPr kumimoji="1" lang="ja-JP" altLang="en-US" smtClean="0"/>
              <a:t>‹#›</a:t>
            </a:fld>
            <a:endParaRPr kumimoji="1" lang="ja-JP" altLang="en-US"/>
          </a:p>
        </p:txBody>
      </p:sp>
    </p:spTree>
    <p:extLst>
      <p:ext uri="{BB962C8B-B14F-4D97-AF65-F5344CB8AC3E}">
        <p14:creationId xmlns:p14="http://schemas.microsoft.com/office/powerpoint/2010/main" val="408995609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角丸四角形 27">
            <a:extLst>
              <a:ext uri="{FF2B5EF4-FFF2-40B4-BE49-F238E27FC236}">
                <a16:creationId xmlns:a16="http://schemas.microsoft.com/office/drawing/2014/main" id="{4910E17B-5AB4-4AD4-A24F-2B51E65DA842}"/>
              </a:ext>
            </a:extLst>
          </p:cNvPr>
          <p:cNvSpPr/>
          <p:nvPr/>
        </p:nvSpPr>
        <p:spPr>
          <a:xfrm>
            <a:off x="289481" y="4764539"/>
            <a:ext cx="2466378" cy="430887"/>
          </a:xfrm>
          <a:prstGeom prst="roundRect">
            <a:avLst/>
          </a:prstGeom>
          <a:solidFill>
            <a:srgbClr val="FF0000"/>
          </a:solidFill>
          <a:ln>
            <a:solidFill>
              <a:schemeClr val="bg1"/>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kumimoji="1" lang="ja-JP" altLang="en-US">
              <a:solidFill>
                <a:prstClr val="white"/>
              </a:solidFill>
              <a:effectLst>
                <a:glow rad="63500">
                  <a:srgbClr val="3B3FF7">
                    <a:alpha val="40000"/>
                  </a:srgbClr>
                </a:glow>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E60B9C30-4FF7-4289-9543-422E3A78F9AA}"/>
              </a:ext>
            </a:extLst>
          </p:cNvPr>
          <p:cNvSpPr/>
          <p:nvPr/>
        </p:nvSpPr>
        <p:spPr>
          <a:xfrm>
            <a:off x="14286" y="0"/>
            <a:ext cx="6843713" cy="1339856"/>
          </a:xfrm>
          <a:prstGeom prst="rect">
            <a:avLst/>
          </a:prstGeom>
          <a:solidFill>
            <a:srgbClr val="0020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45A62A21-2977-4FE5-8B60-5B6923F51188}"/>
              </a:ext>
            </a:extLst>
          </p:cNvPr>
          <p:cNvSpPr/>
          <p:nvPr/>
        </p:nvSpPr>
        <p:spPr>
          <a:xfrm>
            <a:off x="6238172" y="6137"/>
            <a:ext cx="623952" cy="9906000"/>
          </a:xfrm>
          <a:prstGeom prst="rect">
            <a:avLst/>
          </a:prstGeom>
          <a:solidFill>
            <a:srgbClr val="0020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1EA8B94E-DF33-4D40-8314-B76C9287EB71}"/>
              </a:ext>
            </a:extLst>
          </p:cNvPr>
          <p:cNvSpPr/>
          <p:nvPr/>
        </p:nvSpPr>
        <p:spPr>
          <a:xfrm>
            <a:off x="14286" y="357537"/>
            <a:ext cx="6843713" cy="64514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a:extLst>
              <a:ext uri="{FF2B5EF4-FFF2-40B4-BE49-F238E27FC236}">
                <a16:creationId xmlns:a16="http://schemas.microsoft.com/office/drawing/2014/main" id="{65789A7E-ED31-4B05-93A0-69BC9FE81901}"/>
              </a:ext>
            </a:extLst>
          </p:cNvPr>
          <p:cNvSpPr/>
          <p:nvPr/>
        </p:nvSpPr>
        <p:spPr>
          <a:xfrm>
            <a:off x="2889980" y="2026257"/>
            <a:ext cx="758934" cy="25852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22041">
              <a:defRPr/>
            </a:pPr>
            <a:r>
              <a:rPr kumimoji="1" lang="ja-JP" altLang="en-US" sz="1400" b="1" dirty="0">
                <a:solidFill>
                  <a:schemeClr val="tx1"/>
                </a:solidFill>
                <a:latin typeface="Meiryo UI" panose="020B0604030504040204" pitchFamily="50" charset="-128"/>
                <a:ea typeface="Meiryo UI" panose="020B0604030504040204" pitchFamily="50" charset="-128"/>
              </a:rPr>
              <a:t>登録制</a:t>
            </a:r>
            <a:endParaRPr kumimoji="1" lang="en-US" altLang="ja-JP" sz="1400" b="1" dirty="0">
              <a:solidFill>
                <a:schemeClr val="tx1"/>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70E7B606-3A91-415A-B111-22EEC70D139B}"/>
              </a:ext>
            </a:extLst>
          </p:cNvPr>
          <p:cNvSpPr txBox="1"/>
          <p:nvPr/>
        </p:nvSpPr>
        <p:spPr>
          <a:xfrm>
            <a:off x="254642" y="2801291"/>
            <a:ext cx="643760" cy="291170"/>
          </a:xfrm>
          <a:prstGeom prst="rect">
            <a:avLst/>
          </a:prstGeom>
          <a:gradFill>
            <a:gsLst>
              <a:gs pos="0">
                <a:schemeClr val="accent1">
                  <a:lumMod val="5000"/>
                  <a:lumOff val="95000"/>
                </a:schemeClr>
              </a:gs>
              <a:gs pos="74000">
                <a:srgbClr val="FFC000"/>
              </a:gs>
              <a:gs pos="46000">
                <a:srgbClr val="FFFF00"/>
              </a:gs>
            </a:gsLst>
            <a:lin ang="13200000" scaled="0"/>
          </a:gradFill>
        </p:spPr>
        <p:txBody>
          <a:bodyPr wrap="none" lIns="99692" rIns="99692" rtlCol="0" anchor="ctr" anchorCtr="0">
            <a:spAutoFit/>
          </a:bodyPr>
          <a:lstStyle/>
          <a:p>
            <a:pPr defTabSz="844083">
              <a:defRPr/>
            </a:pPr>
            <a:r>
              <a:rPr kumimoji="1" lang="ja-JP" altLang="en-US" sz="1292" b="1" dirty="0">
                <a:solidFill>
                  <a:prstClr val="white"/>
                </a:solidFill>
                <a:effectLst>
                  <a:glow rad="63500">
                    <a:prstClr val="black">
                      <a:alpha val="80000"/>
                    </a:prstClr>
                  </a:glow>
                </a:effectLst>
                <a:latin typeface="Meiryo UI" panose="020B0604030504040204" pitchFamily="50" charset="-128"/>
                <a:ea typeface="Meiryo UI" panose="020B0604030504040204" pitchFamily="50" charset="-128"/>
              </a:rPr>
              <a:t>第</a:t>
            </a:r>
            <a:r>
              <a:rPr kumimoji="1" lang="en-US" altLang="ja-JP" sz="1292" b="1" dirty="0">
                <a:solidFill>
                  <a:prstClr val="white"/>
                </a:solidFill>
                <a:effectLst>
                  <a:glow rad="63500">
                    <a:prstClr val="black">
                      <a:alpha val="80000"/>
                    </a:prstClr>
                  </a:glow>
                </a:effectLst>
                <a:latin typeface="Meiryo UI" panose="020B0604030504040204" pitchFamily="50" charset="-128"/>
                <a:ea typeface="Meiryo UI" panose="020B0604030504040204" pitchFamily="50" charset="-128"/>
              </a:rPr>
              <a:t>1</a:t>
            </a:r>
            <a:r>
              <a:rPr kumimoji="1" lang="ja-JP" altLang="en-US" sz="1292" b="1" dirty="0">
                <a:solidFill>
                  <a:prstClr val="white"/>
                </a:solidFill>
                <a:effectLst>
                  <a:glow rad="63500">
                    <a:prstClr val="black">
                      <a:alpha val="80000"/>
                    </a:prstClr>
                  </a:glow>
                </a:effectLst>
                <a:latin typeface="Meiryo UI" panose="020B0604030504040204" pitchFamily="50" charset="-128"/>
                <a:ea typeface="Meiryo UI" panose="020B0604030504040204" pitchFamily="50" charset="-128"/>
              </a:rPr>
              <a:t>部</a:t>
            </a:r>
          </a:p>
        </p:txBody>
      </p:sp>
      <p:pic>
        <p:nvPicPr>
          <p:cNvPr id="15" name="図 14">
            <a:extLst>
              <a:ext uri="{FF2B5EF4-FFF2-40B4-BE49-F238E27FC236}">
                <a16:creationId xmlns:a16="http://schemas.microsoft.com/office/drawing/2014/main" id="{1FEB7E3C-22FE-4FA9-853A-AC5F26B419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50535" y="1964935"/>
            <a:ext cx="974397" cy="357161"/>
          </a:xfrm>
          <a:prstGeom prst="rect">
            <a:avLst/>
          </a:prstGeom>
        </p:spPr>
      </p:pic>
      <p:sp>
        <p:nvSpPr>
          <p:cNvPr id="21" name="角丸四角形 27">
            <a:extLst>
              <a:ext uri="{FF2B5EF4-FFF2-40B4-BE49-F238E27FC236}">
                <a16:creationId xmlns:a16="http://schemas.microsoft.com/office/drawing/2014/main" id="{7D066E12-4A6B-4E01-AE92-E00FCDB74C6E}"/>
              </a:ext>
            </a:extLst>
          </p:cNvPr>
          <p:cNvSpPr/>
          <p:nvPr/>
        </p:nvSpPr>
        <p:spPr>
          <a:xfrm>
            <a:off x="289481" y="7090866"/>
            <a:ext cx="2466378" cy="430887"/>
          </a:xfrm>
          <a:prstGeom prst="roundRect">
            <a:avLst/>
          </a:prstGeom>
          <a:solidFill>
            <a:srgbClr val="FF0000"/>
          </a:solidFill>
          <a:ln>
            <a:solidFill>
              <a:schemeClr val="bg1"/>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kumimoji="1" lang="ja-JP" altLang="en-US">
              <a:solidFill>
                <a:prstClr val="white"/>
              </a:solidFill>
              <a:effectLst>
                <a:glow rad="63500">
                  <a:srgbClr val="3B3FF7">
                    <a:alpha val="40000"/>
                  </a:srgbClr>
                </a:glow>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86F9EB63-AC87-400A-903D-5C7534CE24A3}"/>
              </a:ext>
            </a:extLst>
          </p:cNvPr>
          <p:cNvSpPr/>
          <p:nvPr/>
        </p:nvSpPr>
        <p:spPr>
          <a:xfrm>
            <a:off x="383835" y="7181988"/>
            <a:ext cx="2277426" cy="261610"/>
          </a:xfrm>
          <a:prstGeom prst="rect">
            <a:avLst/>
          </a:prstGeom>
          <a:gradFill>
            <a:gsLst>
              <a:gs pos="95000">
                <a:srgbClr val="FF0000"/>
              </a:gs>
              <a:gs pos="31000">
                <a:schemeClr val="bg1"/>
              </a:gs>
            </a:gsLst>
            <a:lin ang="8100000" scaled="1"/>
          </a:gradFill>
          <a:ln>
            <a:solidFill>
              <a:schemeClr val="bg1"/>
            </a:solidFill>
          </a:ln>
        </p:spPr>
        <p:txBody>
          <a:bodyPr wrap="square">
            <a:spAutoFit/>
          </a:bodyPr>
          <a:lstStyle/>
          <a:p>
            <a:pPr defTabSz="914400">
              <a:defRPr/>
            </a:pPr>
            <a:r>
              <a:rPr kumimoji="1" lang="ja-JP" altLang="en-US" sz="1100" b="1" dirty="0">
                <a:solidFill>
                  <a:prstClr val="white"/>
                </a:solidFill>
                <a:effectLst>
                  <a:glow rad="63500">
                    <a:prstClr val="black"/>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ディスカッション　</a:t>
            </a:r>
            <a:r>
              <a:rPr kumimoji="1" lang="en-US" altLang="ja-JP" sz="1100" b="1" dirty="0">
                <a:solidFill>
                  <a:prstClr val="white"/>
                </a:solidFill>
                <a:effectLst>
                  <a:glow rad="63500">
                    <a:prstClr val="black"/>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20:20</a:t>
            </a:r>
            <a:r>
              <a:rPr kumimoji="1" lang="ja-JP" altLang="en-US" sz="1100" b="1" dirty="0">
                <a:solidFill>
                  <a:prstClr val="white"/>
                </a:solidFill>
                <a:effectLst>
                  <a:glow rad="63500">
                    <a:prstClr val="black"/>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1100" b="1" dirty="0">
                <a:solidFill>
                  <a:prstClr val="white"/>
                </a:solidFill>
                <a:effectLst>
                  <a:glow rad="63500">
                    <a:prstClr val="black"/>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20:30 </a:t>
            </a:r>
          </a:p>
        </p:txBody>
      </p:sp>
      <p:sp>
        <p:nvSpPr>
          <p:cNvPr id="27" name="正方形/長方形 26">
            <a:extLst>
              <a:ext uri="{FF2B5EF4-FFF2-40B4-BE49-F238E27FC236}">
                <a16:creationId xmlns:a16="http://schemas.microsoft.com/office/drawing/2014/main" id="{E1EF1703-0178-4645-879A-39C99D9F6531}"/>
              </a:ext>
            </a:extLst>
          </p:cNvPr>
          <p:cNvSpPr/>
          <p:nvPr/>
        </p:nvSpPr>
        <p:spPr>
          <a:xfrm>
            <a:off x="197680" y="2437869"/>
            <a:ext cx="5813828" cy="307777"/>
          </a:xfrm>
          <a:prstGeom prst="rect">
            <a:avLst/>
          </a:prstGeom>
        </p:spPr>
        <p:txBody>
          <a:bodyPr wrap="square">
            <a:spAutoFit/>
          </a:bodyPr>
          <a:lstStyle/>
          <a:p>
            <a:r>
              <a:rPr kumimoji="1" lang="ja-JP" altLang="en-US" sz="1400" b="1" dirty="0">
                <a:latin typeface="Meiryo UI" panose="020B0604030504040204" pitchFamily="50" charset="-128"/>
                <a:ea typeface="Meiryo UI" panose="020B0604030504040204" pitchFamily="50" charset="-128"/>
              </a:rPr>
              <a:t>総合司会</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慶應義塾大学医学部 血液浄化・透析センター 准教授 吉田 理</a:t>
            </a:r>
          </a:p>
        </p:txBody>
      </p:sp>
      <p:sp>
        <p:nvSpPr>
          <p:cNvPr id="39" name="正方形/長方形 38">
            <a:extLst>
              <a:ext uri="{FF2B5EF4-FFF2-40B4-BE49-F238E27FC236}">
                <a16:creationId xmlns:a16="http://schemas.microsoft.com/office/drawing/2014/main" id="{A65E087A-BFFB-4864-8F89-F64F3CD7F76D}"/>
              </a:ext>
            </a:extLst>
          </p:cNvPr>
          <p:cNvSpPr/>
          <p:nvPr/>
        </p:nvSpPr>
        <p:spPr>
          <a:xfrm>
            <a:off x="415283" y="6064880"/>
            <a:ext cx="2251824" cy="271684"/>
          </a:xfrm>
          <a:prstGeom prst="rect">
            <a:avLst/>
          </a:prstGeom>
          <a:gradFill>
            <a:gsLst>
              <a:gs pos="95000">
                <a:srgbClr val="FFFF00"/>
              </a:gs>
              <a:gs pos="31000">
                <a:schemeClr val="bg1"/>
              </a:gs>
            </a:gsLst>
            <a:lin ang="8100000" scaled="1"/>
          </a:gradFill>
          <a:ln>
            <a:solidFill>
              <a:schemeClr val="bg1"/>
            </a:solidFill>
          </a:ln>
        </p:spPr>
        <p:txBody>
          <a:bodyPr wrap="square">
            <a:spAutoFit/>
          </a:bodyPr>
          <a:lstStyle/>
          <a:p>
            <a:pPr defTabSz="914400">
              <a:defRPr/>
            </a:pPr>
            <a:r>
              <a:rPr kumimoji="1" lang="ja-JP" altLang="en-US" sz="1100" b="1" dirty="0">
                <a:solidFill>
                  <a:prstClr val="white"/>
                </a:solidFill>
                <a:effectLst>
                  <a:glow rad="63500">
                    <a:prstClr val="black"/>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講演②　</a:t>
            </a:r>
            <a:r>
              <a:rPr kumimoji="1" lang="en-US" altLang="ja-JP" sz="1100" b="1" dirty="0">
                <a:solidFill>
                  <a:prstClr val="white"/>
                </a:solidFill>
                <a:effectLst>
                  <a:glow rad="63500">
                    <a:prstClr val="black"/>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19:40</a:t>
            </a:r>
            <a:r>
              <a:rPr kumimoji="1" lang="ja-JP" altLang="en-US" sz="1100" b="1" dirty="0">
                <a:solidFill>
                  <a:prstClr val="white"/>
                </a:solidFill>
                <a:effectLst>
                  <a:glow rad="63500">
                    <a:prstClr val="black"/>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1100" b="1" dirty="0">
                <a:solidFill>
                  <a:prstClr val="white"/>
                </a:solidFill>
                <a:effectLst>
                  <a:glow rad="63500">
                    <a:prstClr val="black"/>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20:20 </a:t>
            </a:r>
          </a:p>
        </p:txBody>
      </p:sp>
      <p:sp>
        <p:nvSpPr>
          <p:cNvPr id="43" name="角丸四角形 27">
            <a:extLst>
              <a:ext uri="{FF2B5EF4-FFF2-40B4-BE49-F238E27FC236}">
                <a16:creationId xmlns:a16="http://schemas.microsoft.com/office/drawing/2014/main" id="{B2F139AB-B55E-4390-AE25-214063BAE392}"/>
              </a:ext>
            </a:extLst>
          </p:cNvPr>
          <p:cNvSpPr/>
          <p:nvPr/>
        </p:nvSpPr>
        <p:spPr>
          <a:xfrm>
            <a:off x="289481" y="5966698"/>
            <a:ext cx="2466378" cy="430887"/>
          </a:xfrm>
          <a:prstGeom prst="roundRect">
            <a:avLst/>
          </a:prstGeom>
          <a:solidFill>
            <a:srgbClr val="FF0000"/>
          </a:solidFill>
          <a:ln>
            <a:solidFill>
              <a:schemeClr val="bg1"/>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kumimoji="1" lang="ja-JP" altLang="en-US">
              <a:solidFill>
                <a:prstClr val="white"/>
              </a:solidFill>
              <a:effectLst>
                <a:glow rad="63500">
                  <a:srgbClr val="3B3FF7">
                    <a:alpha val="40000"/>
                  </a:srgbClr>
                </a:glow>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44" name="正方形/長方形 43">
            <a:extLst>
              <a:ext uri="{FF2B5EF4-FFF2-40B4-BE49-F238E27FC236}">
                <a16:creationId xmlns:a16="http://schemas.microsoft.com/office/drawing/2014/main" id="{A0CD76E7-EEFC-49EE-B184-49C4F8738C74}"/>
              </a:ext>
            </a:extLst>
          </p:cNvPr>
          <p:cNvSpPr/>
          <p:nvPr/>
        </p:nvSpPr>
        <p:spPr>
          <a:xfrm>
            <a:off x="383835" y="6047187"/>
            <a:ext cx="2277426" cy="276999"/>
          </a:xfrm>
          <a:prstGeom prst="rect">
            <a:avLst/>
          </a:prstGeom>
          <a:gradFill>
            <a:gsLst>
              <a:gs pos="95000">
                <a:srgbClr val="FF0000"/>
              </a:gs>
              <a:gs pos="31000">
                <a:schemeClr val="bg1"/>
              </a:gs>
            </a:gsLst>
            <a:lin ang="8100000" scaled="1"/>
          </a:gradFill>
          <a:ln>
            <a:solidFill>
              <a:schemeClr val="bg1"/>
            </a:solidFill>
          </a:ln>
        </p:spPr>
        <p:txBody>
          <a:bodyPr wrap="square">
            <a:spAutoFit/>
          </a:bodyPr>
          <a:lstStyle/>
          <a:p>
            <a:pPr defTabSz="914400">
              <a:defRPr/>
            </a:pPr>
            <a:r>
              <a:rPr kumimoji="1" lang="ja-JP" altLang="en-US" sz="1200" b="1" dirty="0">
                <a:solidFill>
                  <a:prstClr val="white"/>
                </a:solidFill>
                <a:effectLst>
                  <a:glow rad="63500">
                    <a:prstClr val="black"/>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講演②　</a:t>
            </a:r>
            <a:r>
              <a:rPr kumimoji="1" lang="en-US" altLang="ja-JP" sz="1200" b="1" dirty="0">
                <a:solidFill>
                  <a:prstClr val="white"/>
                </a:solidFill>
                <a:effectLst>
                  <a:glow rad="63500">
                    <a:prstClr val="black"/>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19:45</a:t>
            </a:r>
            <a:r>
              <a:rPr kumimoji="1" lang="ja-JP" altLang="en-US" sz="1200" b="1" dirty="0">
                <a:solidFill>
                  <a:prstClr val="white"/>
                </a:solidFill>
                <a:effectLst>
                  <a:glow rad="63500">
                    <a:prstClr val="black"/>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1200" b="1" dirty="0">
                <a:solidFill>
                  <a:prstClr val="white"/>
                </a:solidFill>
                <a:effectLst>
                  <a:glow rad="63500">
                    <a:prstClr val="black"/>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20:20 </a:t>
            </a:r>
          </a:p>
        </p:txBody>
      </p:sp>
      <p:sp>
        <p:nvSpPr>
          <p:cNvPr id="46" name="正方形/長方形 45">
            <a:extLst>
              <a:ext uri="{FF2B5EF4-FFF2-40B4-BE49-F238E27FC236}">
                <a16:creationId xmlns:a16="http://schemas.microsoft.com/office/drawing/2014/main" id="{8B7D1D8C-10B4-450B-9C1E-3501C6930B46}"/>
              </a:ext>
            </a:extLst>
          </p:cNvPr>
          <p:cNvSpPr/>
          <p:nvPr/>
        </p:nvSpPr>
        <p:spPr>
          <a:xfrm>
            <a:off x="383835" y="4845028"/>
            <a:ext cx="2277426" cy="276999"/>
          </a:xfrm>
          <a:prstGeom prst="rect">
            <a:avLst/>
          </a:prstGeom>
          <a:gradFill>
            <a:gsLst>
              <a:gs pos="95000">
                <a:srgbClr val="FF0000"/>
              </a:gs>
              <a:gs pos="31000">
                <a:schemeClr val="bg1"/>
              </a:gs>
            </a:gsLst>
            <a:lin ang="8100000" scaled="1"/>
          </a:gradFill>
          <a:ln>
            <a:solidFill>
              <a:schemeClr val="bg1"/>
            </a:solidFill>
          </a:ln>
        </p:spPr>
        <p:txBody>
          <a:bodyPr wrap="square">
            <a:spAutoFit/>
          </a:bodyPr>
          <a:lstStyle/>
          <a:p>
            <a:pPr defTabSz="914400">
              <a:defRPr/>
            </a:pPr>
            <a:r>
              <a:rPr kumimoji="1" lang="ja-JP" altLang="en-US" sz="1200" b="1" dirty="0">
                <a:solidFill>
                  <a:prstClr val="white"/>
                </a:solidFill>
                <a:effectLst>
                  <a:glow rad="63500">
                    <a:prstClr val="black"/>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講演①　</a:t>
            </a:r>
            <a:r>
              <a:rPr kumimoji="1" lang="en-US" altLang="ja-JP" sz="1200" b="1" dirty="0">
                <a:solidFill>
                  <a:prstClr val="white"/>
                </a:solidFill>
                <a:effectLst>
                  <a:glow rad="63500">
                    <a:prstClr val="black"/>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19:10</a:t>
            </a:r>
            <a:r>
              <a:rPr kumimoji="1" lang="ja-JP" altLang="en-US" sz="1200" b="1" dirty="0">
                <a:solidFill>
                  <a:prstClr val="white"/>
                </a:solidFill>
                <a:effectLst>
                  <a:glow rad="63500">
                    <a:prstClr val="black"/>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1200" b="1" dirty="0">
                <a:solidFill>
                  <a:prstClr val="white"/>
                </a:solidFill>
                <a:effectLst>
                  <a:glow rad="63500">
                    <a:prstClr val="black"/>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19:45 </a:t>
            </a:r>
          </a:p>
        </p:txBody>
      </p:sp>
      <p:sp>
        <p:nvSpPr>
          <p:cNvPr id="36" name="テキスト ボックス 35">
            <a:extLst>
              <a:ext uri="{FF2B5EF4-FFF2-40B4-BE49-F238E27FC236}">
                <a16:creationId xmlns:a16="http://schemas.microsoft.com/office/drawing/2014/main" id="{BCFDD325-A26D-4CE9-8B96-00442A5A972D}"/>
              </a:ext>
            </a:extLst>
          </p:cNvPr>
          <p:cNvSpPr txBox="1"/>
          <p:nvPr/>
        </p:nvSpPr>
        <p:spPr>
          <a:xfrm>
            <a:off x="595400" y="6777507"/>
            <a:ext cx="5161991" cy="307777"/>
          </a:xfrm>
          <a:prstGeom prst="rect">
            <a:avLst/>
          </a:prstGeom>
          <a:noFill/>
        </p:spPr>
        <p:txBody>
          <a:bodyPr wrap="none" rtlCol="0">
            <a:spAutoFit/>
          </a:bodyPr>
          <a:lstStyle/>
          <a:p>
            <a:r>
              <a:rPr kumimoji="1" lang="zh-CN" altLang="en-US" sz="1400" b="1" dirty="0">
                <a:latin typeface="Meiryo UI" panose="020B0604030504040204" pitchFamily="50" charset="-128"/>
                <a:ea typeface="Meiryo UI" panose="020B0604030504040204" pitchFamily="50" charset="-128"/>
              </a:rPr>
              <a:t>演者</a:t>
            </a:r>
            <a:r>
              <a:rPr kumimoji="1" lang="en-US" altLang="zh-CN" sz="1400" b="1" dirty="0">
                <a:latin typeface="Meiryo UI" panose="020B0604030504040204" pitchFamily="50" charset="-128"/>
                <a:ea typeface="Meiryo UI" panose="020B0604030504040204" pitchFamily="50" charset="-128"/>
              </a:rPr>
              <a:t>:</a:t>
            </a:r>
            <a:r>
              <a:rPr kumimoji="1" lang="zh-CN" altLang="en-US" sz="1400" b="1" dirty="0">
                <a:latin typeface="Meiryo UI" panose="020B0604030504040204" pitchFamily="50" charset="-128"/>
                <a:ea typeface="Meiryo UI" panose="020B0604030504040204" pitchFamily="50" charset="-128"/>
              </a:rPr>
              <a:t>慶應義塾大学医学部 泌尿器科学教室 </a:t>
            </a:r>
            <a:r>
              <a:rPr kumimoji="1" lang="ja-JP" altLang="en-US" sz="1400" b="1" dirty="0">
                <a:latin typeface="Meiryo UI" panose="020B0604030504040204" pitchFamily="50" charset="-128"/>
                <a:ea typeface="Meiryo UI" panose="020B0604030504040204" pitchFamily="50" charset="-128"/>
              </a:rPr>
              <a:t>専任講師</a:t>
            </a:r>
            <a:r>
              <a:rPr kumimoji="1" lang="zh-CN" altLang="en-US" sz="1400" b="1" dirty="0">
                <a:latin typeface="Meiryo UI" panose="020B0604030504040204" pitchFamily="50" charset="-128"/>
                <a:ea typeface="Meiryo UI" panose="020B0604030504040204" pitchFamily="50" charset="-128"/>
              </a:rPr>
              <a:t> 森田 伸也</a:t>
            </a:r>
          </a:p>
        </p:txBody>
      </p:sp>
      <p:sp>
        <p:nvSpPr>
          <p:cNvPr id="37" name="テキスト ボックス 36">
            <a:extLst>
              <a:ext uri="{FF2B5EF4-FFF2-40B4-BE49-F238E27FC236}">
                <a16:creationId xmlns:a16="http://schemas.microsoft.com/office/drawing/2014/main" id="{4EDCB9FE-DBEA-4604-8EB8-44EF88699D9E}"/>
              </a:ext>
            </a:extLst>
          </p:cNvPr>
          <p:cNvSpPr txBox="1"/>
          <p:nvPr/>
        </p:nvSpPr>
        <p:spPr>
          <a:xfrm>
            <a:off x="853783" y="7518180"/>
            <a:ext cx="1723549" cy="461665"/>
          </a:xfrm>
          <a:prstGeom prst="rect">
            <a:avLst/>
          </a:prstGeom>
          <a:noFill/>
        </p:spPr>
        <p:txBody>
          <a:bodyPr wrap="none" rtlCol="0">
            <a:spAutoFit/>
          </a:bodyPr>
          <a:lstStyle/>
          <a:p>
            <a:r>
              <a:rPr kumimoji="1" lang="ja-JP" altLang="en-US" sz="2400" b="1" dirty="0">
                <a:latin typeface="Meiryo UI" panose="020B0604030504040204" pitchFamily="50" charset="-128"/>
                <a:ea typeface="Meiryo UI" panose="020B0604030504040204" pitchFamily="50" charset="-128"/>
              </a:rPr>
              <a:t>「総合討論」</a:t>
            </a:r>
          </a:p>
        </p:txBody>
      </p:sp>
      <p:sp>
        <p:nvSpPr>
          <p:cNvPr id="47" name="テキスト ボックス 46">
            <a:extLst>
              <a:ext uri="{FF2B5EF4-FFF2-40B4-BE49-F238E27FC236}">
                <a16:creationId xmlns:a16="http://schemas.microsoft.com/office/drawing/2014/main" id="{4842FB94-6999-4F61-A212-14C91C263C2F}"/>
              </a:ext>
            </a:extLst>
          </p:cNvPr>
          <p:cNvSpPr txBox="1"/>
          <p:nvPr/>
        </p:nvSpPr>
        <p:spPr>
          <a:xfrm>
            <a:off x="595400" y="5648198"/>
            <a:ext cx="5362365"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演者</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慶應義塾大学医学部 血液浄化・透析センター 助教 森本 耕吉</a:t>
            </a:r>
          </a:p>
        </p:txBody>
      </p:sp>
      <p:sp>
        <p:nvSpPr>
          <p:cNvPr id="48" name="テキスト ボックス 47">
            <a:extLst>
              <a:ext uri="{FF2B5EF4-FFF2-40B4-BE49-F238E27FC236}">
                <a16:creationId xmlns:a16="http://schemas.microsoft.com/office/drawing/2014/main" id="{1545E50B-CCA1-42BC-B98D-CAB715765262}"/>
              </a:ext>
            </a:extLst>
          </p:cNvPr>
          <p:cNvSpPr txBox="1"/>
          <p:nvPr/>
        </p:nvSpPr>
        <p:spPr>
          <a:xfrm>
            <a:off x="853783" y="6369051"/>
            <a:ext cx="2743059" cy="461665"/>
          </a:xfrm>
          <a:prstGeom prst="rect">
            <a:avLst/>
          </a:prstGeom>
          <a:noFill/>
        </p:spPr>
        <p:txBody>
          <a:bodyPr wrap="none" rtlCol="0">
            <a:spAutoFit/>
          </a:bodyPr>
          <a:lstStyle/>
          <a:p>
            <a:r>
              <a:rPr kumimoji="1" lang="ja-JP" altLang="en-US" sz="2400" b="1" dirty="0">
                <a:latin typeface="Meiryo UI" panose="020B0604030504040204" pitchFamily="50" charset="-128"/>
                <a:ea typeface="Meiryo UI" panose="020B0604030504040204" pitchFamily="50" charset="-128"/>
              </a:rPr>
              <a:t>「献腎移植について」</a:t>
            </a:r>
          </a:p>
        </p:txBody>
      </p:sp>
      <p:sp>
        <p:nvSpPr>
          <p:cNvPr id="49" name="テキスト ボックス 48">
            <a:extLst>
              <a:ext uri="{FF2B5EF4-FFF2-40B4-BE49-F238E27FC236}">
                <a16:creationId xmlns:a16="http://schemas.microsoft.com/office/drawing/2014/main" id="{B36056C4-6C50-40C9-8CDB-BF588125CF97}"/>
              </a:ext>
            </a:extLst>
          </p:cNvPr>
          <p:cNvSpPr txBox="1"/>
          <p:nvPr/>
        </p:nvSpPr>
        <p:spPr>
          <a:xfrm>
            <a:off x="853783" y="5229409"/>
            <a:ext cx="4304383" cy="461665"/>
          </a:xfrm>
          <a:prstGeom prst="rect">
            <a:avLst/>
          </a:prstGeom>
          <a:noFill/>
        </p:spPr>
        <p:txBody>
          <a:bodyPr wrap="none" rtlCol="0">
            <a:spAutoFit/>
          </a:bodyPr>
          <a:lstStyle/>
          <a:p>
            <a:r>
              <a:rPr kumimoji="1" lang="ja-JP" altLang="en-US" sz="2400" b="1" dirty="0">
                <a:latin typeface="Meiryo UI" panose="020B0604030504040204" pitchFamily="50" charset="-128"/>
                <a:ea typeface="Meiryo UI" panose="020B0604030504040204" pitchFamily="50" charset="-128"/>
              </a:rPr>
              <a:t>「質の高い腎代替療法選択とは」</a:t>
            </a:r>
          </a:p>
        </p:txBody>
      </p:sp>
      <p:sp>
        <p:nvSpPr>
          <p:cNvPr id="51" name="正方形/長方形 50">
            <a:extLst>
              <a:ext uri="{FF2B5EF4-FFF2-40B4-BE49-F238E27FC236}">
                <a16:creationId xmlns:a16="http://schemas.microsoft.com/office/drawing/2014/main" id="{84DFBB48-7276-4DA2-98BB-E405AB45FEB2}"/>
              </a:ext>
            </a:extLst>
          </p:cNvPr>
          <p:cNvSpPr/>
          <p:nvPr/>
        </p:nvSpPr>
        <p:spPr>
          <a:xfrm>
            <a:off x="552691" y="3689433"/>
            <a:ext cx="2176426" cy="261610"/>
          </a:xfrm>
          <a:prstGeom prst="rect">
            <a:avLst/>
          </a:prstGeom>
          <a:gradFill>
            <a:gsLst>
              <a:gs pos="95000">
                <a:srgbClr val="FFFF00"/>
              </a:gs>
              <a:gs pos="31000">
                <a:schemeClr val="bg1"/>
              </a:gs>
            </a:gsLst>
            <a:lin ang="8100000" scaled="1"/>
          </a:gradFill>
          <a:ln>
            <a:solidFill>
              <a:schemeClr val="bg1"/>
            </a:solidFill>
          </a:ln>
        </p:spPr>
        <p:txBody>
          <a:bodyPr wrap="square">
            <a:spAutoFit/>
          </a:bodyPr>
          <a:lstStyle/>
          <a:p>
            <a:pPr defTabSz="914400">
              <a:defRPr/>
            </a:pPr>
            <a:r>
              <a:rPr kumimoji="1" lang="ja-JP" altLang="en-US" sz="1100" b="1" dirty="0">
                <a:solidFill>
                  <a:prstClr val="white"/>
                </a:solidFill>
                <a:effectLst>
                  <a:glow rad="63500">
                    <a:prstClr val="black"/>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講演①　</a:t>
            </a:r>
            <a:r>
              <a:rPr kumimoji="1" lang="en-US" altLang="ja-JP" sz="1100" b="1" dirty="0">
                <a:solidFill>
                  <a:prstClr val="white"/>
                </a:solidFill>
                <a:effectLst>
                  <a:glow rad="63500">
                    <a:prstClr val="black"/>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19:00</a:t>
            </a:r>
            <a:r>
              <a:rPr kumimoji="1" lang="ja-JP" altLang="en-US" sz="1100" b="1" dirty="0">
                <a:solidFill>
                  <a:prstClr val="white"/>
                </a:solidFill>
                <a:effectLst>
                  <a:glow rad="63500">
                    <a:prstClr val="black"/>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1100" b="1" dirty="0">
                <a:solidFill>
                  <a:prstClr val="white"/>
                </a:solidFill>
                <a:effectLst>
                  <a:glow rad="63500">
                    <a:prstClr val="black"/>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19:40 </a:t>
            </a:r>
          </a:p>
        </p:txBody>
      </p:sp>
      <p:sp>
        <p:nvSpPr>
          <p:cNvPr id="52" name="角丸四角形 27">
            <a:extLst>
              <a:ext uri="{FF2B5EF4-FFF2-40B4-BE49-F238E27FC236}">
                <a16:creationId xmlns:a16="http://schemas.microsoft.com/office/drawing/2014/main" id="{6F7CB79B-F0A5-4E7C-80CB-92B797283EF0}"/>
              </a:ext>
            </a:extLst>
          </p:cNvPr>
          <p:cNvSpPr/>
          <p:nvPr/>
        </p:nvSpPr>
        <p:spPr>
          <a:xfrm>
            <a:off x="289481" y="3570779"/>
            <a:ext cx="2466378" cy="430887"/>
          </a:xfrm>
          <a:prstGeom prst="roundRect">
            <a:avLst/>
          </a:prstGeom>
          <a:solidFill>
            <a:srgbClr val="FF0000"/>
          </a:solidFill>
          <a:ln>
            <a:solidFill>
              <a:schemeClr val="bg1"/>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kumimoji="1" lang="ja-JP" altLang="en-US">
              <a:solidFill>
                <a:prstClr val="white"/>
              </a:solidFill>
              <a:effectLst>
                <a:glow rad="63500">
                  <a:srgbClr val="3B3FF7">
                    <a:alpha val="40000"/>
                  </a:srgbClr>
                </a:glow>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53" name="正方形/長方形 52">
            <a:extLst>
              <a:ext uri="{FF2B5EF4-FFF2-40B4-BE49-F238E27FC236}">
                <a16:creationId xmlns:a16="http://schemas.microsoft.com/office/drawing/2014/main" id="{3C5D99AE-31E7-4000-B23D-2E6F06C98E13}"/>
              </a:ext>
            </a:extLst>
          </p:cNvPr>
          <p:cNvSpPr/>
          <p:nvPr/>
        </p:nvSpPr>
        <p:spPr>
          <a:xfrm>
            <a:off x="393622" y="3661901"/>
            <a:ext cx="2277426" cy="276999"/>
          </a:xfrm>
          <a:prstGeom prst="rect">
            <a:avLst/>
          </a:prstGeom>
          <a:gradFill>
            <a:gsLst>
              <a:gs pos="95000">
                <a:srgbClr val="FF0000"/>
              </a:gs>
              <a:gs pos="31000">
                <a:schemeClr val="bg1"/>
              </a:gs>
            </a:gsLst>
            <a:lin ang="8100000" scaled="1"/>
          </a:gradFill>
          <a:ln>
            <a:solidFill>
              <a:schemeClr val="bg1"/>
            </a:solidFill>
          </a:ln>
        </p:spPr>
        <p:txBody>
          <a:bodyPr wrap="square">
            <a:spAutoFit/>
          </a:bodyPr>
          <a:lstStyle/>
          <a:p>
            <a:pPr defTabSz="914400">
              <a:defRPr/>
            </a:pPr>
            <a:r>
              <a:rPr kumimoji="1" lang="ja-JP" altLang="en-US" sz="1200" b="1" dirty="0">
                <a:solidFill>
                  <a:prstClr val="white"/>
                </a:solidFill>
                <a:effectLst>
                  <a:glow rad="63500">
                    <a:prstClr val="black"/>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オープニング　</a:t>
            </a:r>
            <a:r>
              <a:rPr kumimoji="1" lang="en-US" altLang="ja-JP" sz="1200" b="1" dirty="0">
                <a:solidFill>
                  <a:prstClr val="white"/>
                </a:solidFill>
                <a:effectLst>
                  <a:glow rad="63500">
                    <a:prstClr val="black"/>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19:00</a:t>
            </a:r>
            <a:r>
              <a:rPr kumimoji="1" lang="ja-JP" altLang="en-US" sz="1200" b="1" dirty="0">
                <a:solidFill>
                  <a:prstClr val="white"/>
                </a:solidFill>
                <a:effectLst>
                  <a:glow rad="63500">
                    <a:prstClr val="black"/>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1200" b="1" dirty="0">
                <a:solidFill>
                  <a:prstClr val="white"/>
                </a:solidFill>
                <a:effectLst>
                  <a:glow rad="63500">
                    <a:prstClr val="black"/>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19:10 </a:t>
            </a:r>
          </a:p>
        </p:txBody>
      </p:sp>
      <p:sp>
        <p:nvSpPr>
          <p:cNvPr id="54" name="テキスト ボックス 53">
            <a:extLst>
              <a:ext uri="{FF2B5EF4-FFF2-40B4-BE49-F238E27FC236}">
                <a16:creationId xmlns:a16="http://schemas.microsoft.com/office/drawing/2014/main" id="{178D3DC5-CDA6-4190-B5C7-7AC38841E48B}"/>
              </a:ext>
            </a:extLst>
          </p:cNvPr>
          <p:cNvSpPr txBox="1"/>
          <p:nvPr/>
        </p:nvSpPr>
        <p:spPr>
          <a:xfrm>
            <a:off x="853783" y="3994414"/>
            <a:ext cx="4589718" cy="461665"/>
          </a:xfrm>
          <a:prstGeom prst="rect">
            <a:avLst/>
          </a:prstGeom>
          <a:noFill/>
        </p:spPr>
        <p:txBody>
          <a:bodyPr wrap="none" rtlCol="0">
            <a:spAutoFit/>
          </a:bodyPr>
          <a:lstStyle/>
          <a:p>
            <a:r>
              <a:rPr kumimoji="1" lang="ja-JP" altLang="en-US" sz="2400" b="1" dirty="0">
                <a:latin typeface="Meiryo UI" panose="020B0604030504040204" pitchFamily="50" charset="-128"/>
                <a:ea typeface="Meiryo UI" panose="020B0604030504040204" pitchFamily="50" charset="-128"/>
              </a:rPr>
              <a:t>「腎代替療法専門指導士について」</a:t>
            </a:r>
          </a:p>
        </p:txBody>
      </p:sp>
      <p:sp>
        <p:nvSpPr>
          <p:cNvPr id="56" name="テキスト ボックス 55">
            <a:extLst>
              <a:ext uri="{FF2B5EF4-FFF2-40B4-BE49-F238E27FC236}">
                <a16:creationId xmlns:a16="http://schemas.microsoft.com/office/drawing/2014/main" id="{F9CF577E-951D-4D85-BC80-85B2994EA099}"/>
              </a:ext>
            </a:extLst>
          </p:cNvPr>
          <p:cNvSpPr txBox="1"/>
          <p:nvPr/>
        </p:nvSpPr>
        <p:spPr>
          <a:xfrm>
            <a:off x="595400" y="4394579"/>
            <a:ext cx="5303055"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演者</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慶應義塾大学医学部 血液浄化・透析センター 准教授 吉田 理</a:t>
            </a:r>
          </a:p>
        </p:txBody>
      </p:sp>
      <p:sp>
        <p:nvSpPr>
          <p:cNvPr id="58" name="正方形/長方形 57">
            <a:extLst>
              <a:ext uri="{FF2B5EF4-FFF2-40B4-BE49-F238E27FC236}">
                <a16:creationId xmlns:a16="http://schemas.microsoft.com/office/drawing/2014/main" id="{9170278C-6411-481C-9FEF-33CA1978BFB5}"/>
              </a:ext>
            </a:extLst>
          </p:cNvPr>
          <p:cNvSpPr/>
          <p:nvPr/>
        </p:nvSpPr>
        <p:spPr>
          <a:xfrm>
            <a:off x="1030861" y="2815149"/>
            <a:ext cx="5526232" cy="492443"/>
          </a:xfrm>
          <a:prstGeom prst="rect">
            <a:avLst/>
          </a:prstGeom>
        </p:spPr>
        <p:txBody>
          <a:bodyPr wrap="square">
            <a:spAutoFit/>
          </a:bodyPr>
          <a:lstStyle/>
          <a:p>
            <a:r>
              <a:rPr kumimoji="1" lang="ja-JP" altLang="en-US" sz="1400" b="1" dirty="0">
                <a:latin typeface="Meiryo UI" panose="020B0604030504040204" pitchFamily="50" charset="-128"/>
                <a:ea typeface="Meiryo UI" panose="020B0604030504040204" pitchFamily="50" charset="-128"/>
              </a:rPr>
              <a:t>静注透析そう痒症改善剤「コルスバ静注透析用シリンジ」について</a:t>
            </a:r>
            <a:endParaRPr kumimoji="1" lang="en-US" altLang="ja-JP" sz="14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演者：キッセイ薬品工業株式会社　</a:t>
            </a:r>
            <a:r>
              <a:rPr kumimoji="1" lang="ja-JP" altLang="en-US" sz="1200" b="1" dirty="0">
                <a:latin typeface="Meiryo UI" panose="020B0604030504040204" pitchFamily="50" charset="-128"/>
                <a:ea typeface="Meiryo UI" panose="020B0604030504040204" pitchFamily="50" charset="-128"/>
              </a:rPr>
              <a:t>　　　　　　　　　　　　　　　　　　　</a:t>
            </a:r>
          </a:p>
        </p:txBody>
      </p:sp>
      <p:sp>
        <p:nvSpPr>
          <p:cNvPr id="59" name="テキスト ボックス 58">
            <a:extLst>
              <a:ext uri="{FF2B5EF4-FFF2-40B4-BE49-F238E27FC236}">
                <a16:creationId xmlns:a16="http://schemas.microsoft.com/office/drawing/2014/main" id="{3B6B689F-621B-4B99-87B6-049AE8E51CD3}"/>
              </a:ext>
            </a:extLst>
          </p:cNvPr>
          <p:cNvSpPr txBox="1"/>
          <p:nvPr/>
        </p:nvSpPr>
        <p:spPr>
          <a:xfrm>
            <a:off x="638116" y="9103214"/>
            <a:ext cx="5031164" cy="738664"/>
          </a:xfrm>
          <a:prstGeom prst="rect">
            <a:avLst/>
          </a:prstGeom>
          <a:noFill/>
        </p:spPr>
        <p:txBody>
          <a:bodyPr wrap="square" rtlCol="0">
            <a:spAutoFit/>
          </a:bodyPr>
          <a:lstStyle/>
          <a:p>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主催</a:t>
            </a:r>
            <a:r>
              <a:rPr kumimoji="1" lang="en-US" altLang="ja-JP" sz="1400" b="1"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慶應義塾大学病院 血液浄化・透析センター</a:t>
            </a:r>
            <a:endParaRPr kumimoji="1" lang="en-US" altLang="ja-JP" sz="1400" b="1" dirty="0">
              <a:latin typeface="Meiryo UI" panose="020B0604030504040204" pitchFamily="50" charset="-128"/>
              <a:ea typeface="Meiryo UI" panose="020B0604030504040204" pitchFamily="50" charset="-128"/>
            </a:endParaRPr>
          </a:p>
          <a:p>
            <a:pPr algn="ct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主催</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慶應義塾大学病院</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キッセイ薬品工業株式会社</a:t>
            </a:r>
            <a:endParaRPr kumimoji="1" lang="en-US" altLang="ja-JP" sz="1400" b="1" dirty="0">
              <a:latin typeface="Meiryo UI" panose="020B0604030504040204" pitchFamily="50" charset="-128"/>
              <a:ea typeface="Meiryo UI" panose="020B0604030504040204" pitchFamily="50" charset="-128"/>
            </a:endParaRPr>
          </a:p>
          <a:p>
            <a:pPr algn="ct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後援</a:t>
            </a:r>
            <a:r>
              <a:rPr kumimoji="1" lang="en-US" altLang="ja-JP" sz="1400" b="1"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日本腎代替療法医療専門職推進協会</a:t>
            </a:r>
          </a:p>
        </p:txBody>
      </p:sp>
      <p:sp>
        <p:nvSpPr>
          <p:cNvPr id="60" name="テキスト ボックス 59">
            <a:extLst>
              <a:ext uri="{FF2B5EF4-FFF2-40B4-BE49-F238E27FC236}">
                <a16:creationId xmlns:a16="http://schemas.microsoft.com/office/drawing/2014/main" id="{626C2BA3-F6BE-41D0-AF4D-8052F5A3EAB1}"/>
              </a:ext>
            </a:extLst>
          </p:cNvPr>
          <p:cNvSpPr txBox="1"/>
          <p:nvPr/>
        </p:nvSpPr>
        <p:spPr>
          <a:xfrm>
            <a:off x="251955" y="1981789"/>
            <a:ext cx="2614562" cy="369332"/>
          </a:xfrm>
          <a:prstGeom prst="rect">
            <a:avLst/>
          </a:prstGeom>
          <a:noFill/>
        </p:spPr>
        <p:txBody>
          <a:bodyPr wrap="none" rtlCol="0">
            <a:spAutoFit/>
          </a:bodyPr>
          <a:lstStyle/>
          <a:p>
            <a:r>
              <a:rPr kumimoji="1" lang="ja-JP" altLang="en-US" b="1" dirty="0">
                <a:latin typeface="Meiryo UI" panose="020B0604030504040204" pitchFamily="50" charset="-128"/>
                <a:ea typeface="Meiryo UI" panose="020B0604030504040204" pitchFamily="50" charset="-128"/>
              </a:rPr>
              <a:t>形式</a:t>
            </a:r>
            <a:r>
              <a:rPr kumimoji="1" lang="en-US" altLang="ja-JP" b="1" dirty="0">
                <a:latin typeface="Meiryo UI" panose="020B0604030504040204" pitchFamily="50" charset="-128"/>
                <a:ea typeface="Meiryo UI" panose="020B0604030504040204" pitchFamily="50" charset="-128"/>
              </a:rPr>
              <a:t>:Zoom</a:t>
            </a:r>
            <a:r>
              <a:rPr kumimoji="1" lang="ja-JP" altLang="en-US" b="1" dirty="0">
                <a:latin typeface="Meiryo UI" panose="020B0604030504040204" pitchFamily="50" charset="-128"/>
                <a:ea typeface="Meiryo UI" panose="020B0604030504040204" pitchFamily="50" charset="-128"/>
              </a:rPr>
              <a:t>ミーティング</a:t>
            </a:r>
          </a:p>
        </p:txBody>
      </p:sp>
      <p:sp>
        <p:nvSpPr>
          <p:cNvPr id="61" name="テキスト ボックス 60">
            <a:extLst>
              <a:ext uri="{FF2B5EF4-FFF2-40B4-BE49-F238E27FC236}">
                <a16:creationId xmlns:a16="http://schemas.microsoft.com/office/drawing/2014/main" id="{6EB17972-0961-41C0-91D1-A5C9D66B0F6D}"/>
              </a:ext>
            </a:extLst>
          </p:cNvPr>
          <p:cNvSpPr txBox="1"/>
          <p:nvPr/>
        </p:nvSpPr>
        <p:spPr>
          <a:xfrm>
            <a:off x="154777" y="1348506"/>
            <a:ext cx="5397631" cy="646331"/>
          </a:xfrm>
          <a:prstGeom prst="rect">
            <a:avLst/>
          </a:prstGeom>
          <a:noFill/>
        </p:spPr>
        <p:txBody>
          <a:bodyPr wrap="none" rtlCol="0">
            <a:spAutoFit/>
          </a:bodyPr>
          <a:lstStyle/>
          <a:p>
            <a:r>
              <a:rPr kumimoji="1" lang="zh-TW" altLang="en-US" sz="2000" b="1" dirty="0">
                <a:latin typeface="Meiryo UI" panose="020B0604030504040204" pitchFamily="50" charset="-128"/>
                <a:ea typeface="Meiryo UI" panose="020B0604030504040204" pitchFamily="50" charset="-128"/>
              </a:rPr>
              <a:t>日時</a:t>
            </a:r>
            <a:r>
              <a:rPr kumimoji="1" lang="en-US" altLang="zh-TW" sz="2000" b="1" dirty="0">
                <a:latin typeface="Meiryo UI" panose="020B0604030504040204" pitchFamily="50" charset="-128"/>
                <a:ea typeface="Meiryo UI" panose="020B0604030504040204" pitchFamily="50" charset="-128"/>
              </a:rPr>
              <a:t>:202</a:t>
            </a:r>
            <a:r>
              <a:rPr kumimoji="1" lang="en-US" altLang="ja-JP" sz="2000" b="1" dirty="0">
                <a:latin typeface="Meiryo UI" panose="020B0604030504040204" pitchFamily="50" charset="-128"/>
                <a:ea typeface="Meiryo UI" panose="020B0604030504040204" pitchFamily="50" charset="-128"/>
              </a:rPr>
              <a:t>4</a:t>
            </a:r>
            <a:r>
              <a:rPr kumimoji="1" lang="zh-TW" altLang="en-US" sz="2000" b="1" dirty="0">
                <a:latin typeface="Meiryo UI" panose="020B0604030504040204" pitchFamily="50" charset="-128"/>
                <a:ea typeface="Meiryo UI" panose="020B0604030504040204" pitchFamily="50" charset="-128"/>
              </a:rPr>
              <a:t>年</a:t>
            </a:r>
            <a:r>
              <a:rPr kumimoji="1" lang="en-US" altLang="ja-JP" sz="3600" b="1" dirty="0">
                <a:latin typeface="Meiryo UI" panose="020B0604030504040204" pitchFamily="50" charset="-128"/>
                <a:ea typeface="Meiryo UI" panose="020B0604030504040204" pitchFamily="50" charset="-128"/>
              </a:rPr>
              <a:t>2</a:t>
            </a:r>
            <a:r>
              <a:rPr kumimoji="1" lang="zh-TW" altLang="en-US" sz="2000" b="1" dirty="0">
                <a:latin typeface="Meiryo UI" panose="020B0604030504040204" pitchFamily="50" charset="-128"/>
                <a:ea typeface="Meiryo UI" panose="020B0604030504040204" pitchFamily="50" charset="-128"/>
              </a:rPr>
              <a:t>月</a:t>
            </a:r>
            <a:r>
              <a:rPr kumimoji="1" lang="en-US" altLang="ja-JP" sz="3600" b="1" dirty="0">
                <a:latin typeface="Meiryo UI" panose="020B0604030504040204" pitchFamily="50" charset="-128"/>
                <a:ea typeface="Meiryo UI" panose="020B0604030504040204" pitchFamily="50" charset="-128"/>
              </a:rPr>
              <a:t>6</a:t>
            </a:r>
            <a:r>
              <a:rPr kumimoji="1" lang="zh-TW" altLang="en-US" sz="2000" b="1" dirty="0">
                <a:latin typeface="Meiryo UI" panose="020B0604030504040204" pitchFamily="50" charset="-128"/>
                <a:ea typeface="Meiryo UI" panose="020B0604030504040204" pitchFamily="50" charset="-128"/>
              </a:rPr>
              <a:t>日</a:t>
            </a:r>
            <a:r>
              <a:rPr kumimoji="1" lang="en-US" altLang="ja-JP" sz="2000" b="1" dirty="0">
                <a:latin typeface="Meiryo UI" panose="020B0604030504040204" pitchFamily="50" charset="-128"/>
                <a:ea typeface="Meiryo UI" panose="020B0604030504040204" pitchFamily="50" charset="-128"/>
              </a:rPr>
              <a:t>(</a:t>
            </a:r>
            <a:r>
              <a:rPr kumimoji="1" lang="zh-TW" altLang="en-US" sz="2000" b="1" dirty="0">
                <a:latin typeface="Meiryo UI" panose="020B0604030504040204" pitchFamily="50" charset="-128"/>
                <a:ea typeface="Meiryo UI" panose="020B0604030504040204" pitchFamily="50" charset="-128"/>
              </a:rPr>
              <a:t>火</a:t>
            </a:r>
            <a:r>
              <a:rPr kumimoji="1" lang="en-US" altLang="ja-JP" sz="2000" b="1" dirty="0">
                <a:latin typeface="Meiryo UI" panose="020B0604030504040204" pitchFamily="50" charset="-128"/>
                <a:ea typeface="Meiryo UI" panose="020B0604030504040204" pitchFamily="50" charset="-128"/>
              </a:rPr>
              <a:t>)</a:t>
            </a:r>
            <a:r>
              <a:rPr kumimoji="1" lang="en-US" altLang="zh-TW" sz="2000" b="1" dirty="0">
                <a:latin typeface="Meiryo UI" panose="020B0604030504040204" pitchFamily="50" charset="-128"/>
                <a:ea typeface="Meiryo UI" panose="020B0604030504040204" pitchFamily="50" charset="-128"/>
              </a:rPr>
              <a:t>18:50</a:t>
            </a:r>
            <a:r>
              <a:rPr kumimoji="1" lang="zh-TW" altLang="en-US" sz="2000" b="1" dirty="0">
                <a:latin typeface="Meiryo UI" panose="020B0604030504040204" pitchFamily="50" charset="-128"/>
                <a:ea typeface="Meiryo UI" panose="020B0604030504040204" pitchFamily="50" charset="-128"/>
              </a:rPr>
              <a:t>～</a:t>
            </a:r>
            <a:r>
              <a:rPr kumimoji="1" lang="en-US" altLang="zh-TW" sz="2000" b="1" dirty="0">
                <a:latin typeface="Meiryo UI" panose="020B0604030504040204" pitchFamily="50" charset="-128"/>
                <a:ea typeface="Meiryo UI" panose="020B0604030504040204" pitchFamily="50" charset="-128"/>
              </a:rPr>
              <a:t>20:30</a:t>
            </a:r>
          </a:p>
        </p:txBody>
      </p:sp>
      <p:sp>
        <p:nvSpPr>
          <p:cNvPr id="62" name="テキスト ボックス 61">
            <a:extLst>
              <a:ext uri="{FF2B5EF4-FFF2-40B4-BE49-F238E27FC236}">
                <a16:creationId xmlns:a16="http://schemas.microsoft.com/office/drawing/2014/main" id="{5285DE5E-BBD3-4756-B9D6-F86A90238833}"/>
              </a:ext>
            </a:extLst>
          </p:cNvPr>
          <p:cNvSpPr txBox="1"/>
          <p:nvPr/>
        </p:nvSpPr>
        <p:spPr>
          <a:xfrm>
            <a:off x="1320330" y="375679"/>
            <a:ext cx="4184159" cy="646331"/>
          </a:xfrm>
          <a:prstGeom prst="rect">
            <a:avLst/>
          </a:prstGeom>
          <a:noFill/>
        </p:spPr>
        <p:txBody>
          <a:bodyPr wrap="none" rtlCol="0">
            <a:spAutoFit/>
          </a:bodyPr>
          <a:lstStyle/>
          <a:p>
            <a:r>
              <a:rPr kumimoji="1" lang="ja-JP" altLang="en-US" sz="3600" b="1" dirty="0">
                <a:solidFill>
                  <a:schemeClr val="bg1"/>
                </a:solidFill>
                <a:latin typeface="Meiryo UI" panose="020B0604030504040204" pitchFamily="50" charset="-128"/>
                <a:ea typeface="Meiryo UI" panose="020B0604030504040204" pitchFamily="50" charset="-128"/>
              </a:rPr>
              <a:t>腎代替療法　研修会</a:t>
            </a:r>
          </a:p>
        </p:txBody>
      </p:sp>
      <p:sp>
        <p:nvSpPr>
          <p:cNvPr id="40" name="テキスト ボックス 39">
            <a:extLst>
              <a:ext uri="{FF2B5EF4-FFF2-40B4-BE49-F238E27FC236}">
                <a16:creationId xmlns:a16="http://schemas.microsoft.com/office/drawing/2014/main" id="{BCFDD325-A26D-4CE9-8B96-00442A5A972D}"/>
              </a:ext>
            </a:extLst>
          </p:cNvPr>
          <p:cNvSpPr txBox="1"/>
          <p:nvPr/>
        </p:nvSpPr>
        <p:spPr>
          <a:xfrm>
            <a:off x="76139" y="7949943"/>
            <a:ext cx="6143746" cy="1384995"/>
          </a:xfrm>
          <a:prstGeom prst="rect">
            <a:avLst/>
          </a:prstGeom>
          <a:solidFill>
            <a:srgbClr val="FFFF00"/>
          </a:solidFill>
          <a:ln>
            <a:solidFill>
              <a:schemeClr val="bg1"/>
            </a:solidFill>
          </a:ln>
        </p:spPr>
        <p:txBody>
          <a:bodyPr wrap="square" rtlCol="0">
            <a:spAutoFit/>
          </a:bodyPr>
          <a:lstStyle/>
          <a:p>
            <a:r>
              <a:rPr lang="ja-JP" altLang="en-US" sz="1050" b="1" u="sng" dirty="0">
                <a:latin typeface="Meiryo UI" panose="020B0604030504040204" pitchFamily="50" charset="-128"/>
                <a:ea typeface="Meiryo UI" panose="020B0604030504040204" pitchFamily="50" charset="-128"/>
              </a:rPr>
              <a:t>導入期加算</a:t>
            </a:r>
            <a:r>
              <a:rPr lang="en-US" altLang="ja-JP" sz="1050" b="1" u="sng" dirty="0">
                <a:latin typeface="Meiryo UI" panose="020B0604030504040204" pitchFamily="50" charset="-128"/>
                <a:ea typeface="Meiryo UI" panose="020B0604030504040204" pitchFamily="50" charset="-128"/>
              </a:rPr>
              <a:t>3</a:t>
            </a:r>
            <a:r>
              <a:rPr lang="ja-JP" altLang="en-US" sz="1050" b="1" u="sng" dirty="0">
                <a:latin typeface="Meiryo UI" panose="020B0604030504040204" pitchFamily="50" charset="-128"/>
                <a:ea typeface="Meiryo UI" panose="020B0604030504040204" pitchFamily="50" charset="-128"/>
              </a:rPr>
              <a:t>算定施設が実施する腎代替療法に関わる研修参加、腎代替療法専門指導士更新のため参加証発行に関する注意事項</a:t>
            </a:r>
            <a:endParaRPr lang="en-US" altLang="ja-JP" sz="1050" b="1" u="sng" dirty="0">
              <a:latin typeface="Meiryo UI" panose="020B0604030504040204" pitchFamily="50" charset="-128"/>
              <a:ea typeface="Meiryo UI" panose="020B0604030504040204" pitchFamily="50" charset="-128"/>
            </a:endParaRPr>
          </a:p>
          <a:p>
            <a:r>
              <a:rPr lang="ja-JP" altLang="en-US" sz="1050">
                <a:latin typeface="Meiryo UI" panose="020B0604030504040204" pitchFamily="50" charset="-128"/>
                <a:ea typeface="Meiryo UI" panose="020B0604030504040204" pitchFamily="50" charset="-128"/>
              </a:rPr>
              <a:t>①３算定施設が主催する第２部のセミナーを</a:t>
            </a:r>
            <a:r>
              <a:rPr lang="en-US" altLang="ja-JP" sz="1050" dirty="0">
                <a:latin typeface="Meiryo UI" panose="020B0604030504040204" pitchFamily="50" charset="-128"/>
                <a:ea typeface="Meiryo UI" panose="020B0604030504040204" pitchFamily="50" charset="-128"/>
              </a:rPr>
              <a:t>90</a:t>
            </a:r>
            <a:r>
              <a:rPr lang="ja-JP" altLang="en-US" sz="1050" dirty="0">
                <a:latin typeface="Meiryo UI" panose="020B0604030504040204" pitchFamily="50" charset="-128"/>
                <a:ea typeface="Meiryo UI" panose="020B0604030504040204" pitchFamily="50" charset="-128"/>
              </a:rPr>
              <a:t>分</a:t>
            </a:r>
            <a:r>
              <a:rPr lang="ja-JP" altLang="en-US" sz="1050">
                <a:latin typeface="Meiryo UI" panose="020B0604030504040204" pitchFamily="50" charset="-128"/>
                <a:ea typeface="Meiryo UI" panose="020B0604030504040204" pitchFamily="50" charset="-128"/>
              </a:rPr>
              <a:t>～全時間ご視聴</a:t>
            </a:r>
            <a:r>
              <a:rPr lang="ja-JP" altLang="en-US" sz="1050" dirty="0">
                <a:latin typeface="Meiryo UI" panose="020B0604030504040204" pitchFamily="50" charset="-128"/>
                <a:ea typeface="Meiryo UI" panose="020B0604030504040204" pitchFamily="50" charset="-128"/>
              </a:rPr>
              <a:t>をお願いします。（参加時間はミーティングへの接続時間をもとに計算されます）</a:t>
            </a:r>
            <a:endParaRPr kumimoji="1" lang="en-US" altLang="ja-JP" sz="1050" b="1"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②本研修会参加者には、導入期加算１・２の施設認定と腎代替療法専門指導士更新のための参加証を発行</a:t>
            </a:r>
            <a:r>
              <a:rPr kumimoji="1" lang="ja-JP" altLang="en-US" sz="1050">
                <a:latin typeface="Meiryo UI" panose="020B0604030504040204" pitchFamily="50" charset="-128"/>
                <a:ea typeface="Meiryo UI" panose="020B0604030504040204" pitchFamily="50" charset="-128"/>
              </a:rPr>
              <a:t>します。研修会</a:t>
            </a:r>
            <a:r>
              <a:rPr kumimoji="1" lang="ja-JP" altLang="en-US" sz="1050" dirty="0">
                <a:latin typeface="Meiryo UI" panose="020B0604030504040204" pitchFamily="50" charset="-128"/>
                <a:ea typeface="Meiryo UI" panose="020B0604030504040204" pitchFamily="50" charset="-128"/>
              </a:rPr>
              <a:t>終了後のアンケートの回答をもって参加確認とします。</a:t>
            </a:r>
            <a:endParaRPr kumimoji="1"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①、②の条件を満たされた参加者の</a:t>
            </a:r>
            <a:r>
              <a:rPr lang="ja-JP" altLang="en-US" sz="1050">
                <a:latin typeface="Meiryo UI" panose="020B0604030504040204" pitchFamily="50" charset="-128"/>
                <a:ea typeface="Meiryo UI" panose="020B0604030504040204" pitchFamily="50" charset="-128"/>
              </a:rPr>
              <a:t>方々へ後日参加証</a:t>
            </a:r>
            <a:r>
              <a:rPr lang="ja-JP" altLang="en-US" sz="1050" dirty="0">
                <a:latin typeface="Meiryo UI" panose="020B0604030504040204" pitchFamily="50" charset="-128"/>
                <a:ea typeface="Meiryo UI" panose="020B0604030504040204" pitchFamily="50" charset="-128"/>
              </a:rPr>
              <a:t>を</a:t>
            </a:r>
            <a:r>
              <a:rPr lang="ja-JP" altLang="en-US" sz="1050">
                <a:latin typeface="Meiryo UI" panose="020B0604030504040204" pitchFamily="50" charset="-128"/>
                <a:ea typeface="Meiryo UI" panose="020B0604030504040204" pitchFamily="50" charset="-128"/>
              </a:rPr>
              <a:t>発行致しますとともに当日の（チャット）</a:t>
            </a:r>
            <a:r>
              <a:rPr lang="en-US" altLang="ja-JP" sz="1050" dirty="0">
                <a:latin typeface="Meiryo UI" panose="020B0604030504040204" pitchFamily="50" charset="-128"/>
                <a:ea typeface="Meiryo UI" panose="020B0604030504040204" pitchFamily="50" charset="-128"/>
              </a:rPr>
              <a:t>Q/A</a:t>
            </a:r>
            <a:r>
              <a:rPr lang="ja-JP" altLang="en-US" sz="1050">
                <a:latin typeface="Meiryo UI" panose="020B0604030504040204" pitchFamily="50" charset="-128"/>
                <a:ea typeface="Meiryo UI" panose="020B0604030504040204" pitchFamily="50" charset="-128"/>
              </a:rPr>
              <a:t>の議事録を配布いたします。</a:t>
            </a:r>
            <a:endParaRPr kumimoji="1" lang="zh-CN" altLang="en-US" sz="1050" dirty="0">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2B1C341B-9244-4E97-A772-75F8BBFF71AA}"/>
              </a:ext>
            </a:extLst>
          </p:cNvPr>
          <p:cNvSpPr txBox="1"/>
          <p:nvPr/>
        </p:nvSpPr>
        <p:spPr>
          <a:xfrm>
            <a:off x="1304395" y="9341"/>
            <a:ext cx="4233276" cy="369332"/>
          </a:xfrm>
          <a:prstGeom prst="rect">
            <a:avLst/>
          </a:prstGeom>
          <a:noFill/>
        </p:spPr>
        <p:txBody>
          <a:bodyPr wrap="square">
            <a:spAutoFit/>
          </a:bodyPr>
          <a:lstStyle/>
          <a:p>
            <a:r>
              <a:rPr lang="ja-JP" altLang="en-US" dirty="0">
                <a:solidFill>
                  <a:schemeClr val="bg1"/>
                </a:solidFill>
                <a:latin typeface="Meiryo UI" panose="020B0604030504040204" pitchFamily="50" charset="-128"/>
                <a:ea typeface="Meiryo UI" panose="020B0604030504040204" pitchFamily="50" charset="-128"/>
              </a:rPr>
              <a:t>導入期加算３算定施設による双方向研修</a:t>
            </a:r>
          </a:p>
        </p:txBody>
      </p:sp>
      <p:sp>
        <p:nvSpPr>
          <p:cNvPr id="3" name="テキスト ボックス 2">
            <a:extLst>
              <a:ext uri="{FF2B5EF4-FFF2-40B4-BE49-F238E27FC236}">
                <a16:creationId xmlns:a16="http://schemas.microsoft.com/office/drawing/2014/main" id="{CBC57DF4-95B6-7451-344A-C228F7068963}"/>
              </a:ext>
            </a:extLst>
          </p:cNvPr>
          <p:cNvSpPr txBox="1"/>
          <p:nvPr/>
        </p:nvSpPr>
        <p:spPr>
          <a:xfrm>
            <a:off x="253596" y="3227868"/>
            <a:ext cx="643760" cy="291170"/>
          </a:xfrm>
          <a:prstGeom prst="rect">
            <a:avLst/>
          </a:prstGeom>
          <a:gradFill>
            <a:gsLst>
              <a:gs pos="0">
                <a:schemeClr val="accent1">
                  <a:lumMod val="5000"/>
                  <a:lumOff val="95000"/>
                </a:schemeClr>
              </a:gs>
              <a:gs pos="74000">
                <a:srgbClr val="FFC000"/>
              </a:gs>
              <a:gs pos="46000">
                <a:srgbClr val="FFFF00"/>
              </a:gs>
            </a:gsLst>
            <a:lin ang="13200000" scaled="0"/>
          </a:gradFill>
        </p:spPr>
        <p:txBody>
          <a:bodyPr wrap="none" lIns="99692" rIns="99692" rtlCol="0" anchor="ctr" anchorCtr="0">
            <a:spAutoFit/>
          </a:bodyPr>
          <a:lstStyle/>
          <a:p>
            <a:pPr defTabSz="844083">
              <a:defRPr/>
            </a:pPr>
            <a:r>
              <a:rPr kumimoji="1" lang="ja-JP" altLang="en-US" sz="1292" b="1" dirty="0">
                <a:solidFill>
                  <a:prstClr val="white"/>
                </a:solidFill>
                <a:effectLst>
                  <a:glow rad="63500">
                    <a:prstClr val="black">
                      <a:alpha val="80000"/>
                    </a:prstClr>
                  </a:glow>
                </a:effectLst>
                <a:latin typeface="Meiryo UI" panose="020B0604030504040204" pitchFamily="50" charset="-128"/>
                <a:ea typeface="Meiryo UI" panose="020B0604030504040204" pitchFamily="50" charset="-128"/>
              </a:rPr>
              <a:t>第</a:t>
            </a:r>
            <a:r>
              <a:rPr kumimoji="1" lang="en-US" altLang="ja-JP" sz="1292" b="1" dirty="0">
                <a:solidFill>
                  <a:prstClr val="white"/>
                </a:solidFill>
                <a:effectLst>
                  <a:glow rad="63500">
                    <a:prstClr val="black">
                      <a:alpha val="80000"/>
                    </a:prstClr>
                  </a:glow>
                </a:effectLst>
                <a:latin typeface="Meiryo UI" panose="020B0604030504040204" pitchFamily="50" charset="-128"/>
                <a:ea typeface="Meiryo UI" panose="020B0604030504040204" pitchFamily="50" charset="-128"/>
              </a:rPr>
              <a:t>2</a:t>
            </a:r>
            <a:r>
              <a:rPr kumimoji="1" lang="ja-JP" altLang="en-US" sz="1292" b="1" dirty="0">
                <a:solidFill>
                  <a:prstClr val="white"/>
                </a:solidFill>
                <a:effectLst>
                  <a:glow rad="63500">
                    <a:prstClr val="black">
                      <a:alpha val="80000"/>
                    </a:prstClr>
                  </a:glow>
                </a:effectLst>
                <a:latin typeface="Meiryo UI" panose="020B0604030504040204" pitchFamily="50" charset="-128"/>
                <a:ea typeface="Meiryo UI" panose="020B0604030504040204" pitchFamily="50" charset="-128"/>
              </a:rPr>
              <a:t>部</a:t>
            </a:r>
          </a:p>
        </p:txBody>
      </p:sp>
      <p:sp>
        <p:nvSpPr>
          <p:cNvPr id="7" name="正方形/長方形 6">
            <a:extLst>
              <a:ext uri="{FF2B5EF4-FFF2-40B4-BE49-F238E27FC236}">
                <a16:creationId xmlns:a16="http://schemas.microsoft.com/office/drawing/2014/main" id="{639AC639-C76A-3B17-10EB-81467303882C}"/>
              </a:ext>
            </a:extLst>
          </p:cNvPr>
          <p:cNvSpPr/>
          <p:nvPr/>
        </p:nvSpPr>
        <p:spPr>
          <a:xfrm>
            <a:off x="1030860" y="3238724"/>
            <a:ext cx="4840469" cy="307777"/>
          </a:xfrm>
          <a:prstGeom prst="rect">
            <a:avLst/>
          </a:prstGeom>
        </p:spPr>
        <p:txBody>
          <a:bodyPr wrap="square">
            <a:spAutoFit/>
          </a:bodyPr>
          <a:lstStyle/>
          <a:p>
            <a:r>
              <a:rPr lang="ja-JP" altLang="en-US" sz="1400" b="1" dirty="0">
                <a:latin typeface="Meiryo UI" panose="020B0604030504040204" pitchFamily="50" charset="-128"/>
                <a:ea typeface="Meiryo UI" panose="020B0604030504040204" pitchFamily="50" charset="-128"/>
              </a:rPr>
              <a:t>導入期加算</a:t>
            </a:r>
            <a:r>
              <a:rPr lang="en-US" altLang="ja-JP" sz="1400" b="1" dirty="0">
                <a:latin typeface="Meiryo UI" panose="020B0604030504040204" pitchFamily="50" charset="-128"/>
                <a:ea typeface="Meiryo UI" panose="020B0604030504040204" pitchFamily="50" charset="-128"/>
              </a:rPr>
              <a:t>3</a:t>
            </a:r>
            <a:r>
              <a:rPr lang="ja-JP" altLang="en-US" sz="1400" b="1" dirty="0">
                <a:latin typeface="Meiryo UI" panose="020B0604030504040204" pitchFamily="50" charset="-128"/>
                <a:ea typeface="Meiryo UI" panose="020B0604030504040204" pitchFamily="50" charset="-128"/>
              </a:rPr>
              <a:t>算定施設が実施する腎代替療法に関わる研修</a:t>
            </a:r>
            <a:endParaRPr kumimoji="1"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3785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500584" y="233809"/>
            <a:ext cx="6005927" cy="699133"/>
          </a:xfrm>
          <a:prstGeom prst="roundRect">
            <a:avLst/>
          </a:prstGeom>
          <a:solidFill>
            <a:srgbClr val="00208D"/>
          </a:solidFill>
          <a:ln>
            <a:solidFill>
              <a:srgbClr val="0909C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bg1"/>
                </a:solidFill>
                <a:latin typeface="Meiryo UI" panose="020B0604030504040204" pitchFamily="50" charset="-128"/>
                <a:ea typeface="Meiryo UI" panose="020B0604030504040204" pitchFamily="50" charset="-128"/>
              </a:rPr>
              <a:t>「導入期加算３算定施設による双方向研修　</a:t>
            </a:r>
            <a:r>
              <a:rPr kumimoji="1" lang="ja-JP" altLang="en-US" sz="1600" b="1" dirty="0">
                <a:solidFill>
                  <a:schemeClr val="bg1"/>
                </a:solidFill>
                <a:latin typeface="Meiryo UI" panose="020B0604030504040204" pitchFamily="50" charset="-128"/>
                <a:ea typeface="Meiryo UI" panose="020B0604030504040204" pitchFamily="50" charset="-128"/>
              </a:rPr>
              <a:t>腎代替療法　研修会」</a:t>
            </a:r>
            <a:endParaRPr kumimoji="1" lang="en-US" altLang="ja-JP" sz="1600" b="1" dirty="0">
              <a:solidFill>
                <a:schemeClr val="bg1"/>
              </a:solidFill>
              <a:latin typeface="Meiryo UI" panose="020B0604030504040204" pitchFamily="50" charset="-128"/>
              <a:ea typeface="Meiryo UI" panose="020B0604030504040204" pitchFamily="50" charset="-128"/>
            </a:endParaRPr>
          </a:p>
          <a:p>
            <a:pPr algn="ctr">
              <a:defRPr/>
            </a:pPr>
            <a:r>
              <a:rPr kumimoji="1" lang="ja-JP" altLang="en-US"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ご視聴方法</a:t>
            </a:r>
          </a:p>
        </p:txBody>
      </p:sp>
      <p:sp>
        <p:nvSpPr>
          <p:cNvPr id="9" name="テキスト ボックス 8"/>
          <p:cNvSpPr txBox="1"/>
          <p:nvPr/>
        </p:nvSpPr>
        <p:spPr>
          <a:xfrm>
            <a:off x="433868" y="943700"/>
            <a:ext cx="6016655" cy="398314"/>
          </a:xfrm>
          <a:prstGeom prst="rect">
            <a:avLst/>
          </a:prstGeom>
          <a:noFill/>
        </p:spPr>
        <p:txBody>
          <a:bodyPr wrap="square">
            <a:spAutoFit/>
          </a:bodyPr>
          <a:lstStyle/>
          <a:p>
            <a:pPr marL="0" marR="0" lvl="0" indent="0" algn="l" defTabSz="826448" rtl="0" eaLnBrk="1" fontAlgn="auto" latinLnBrk="0" hangingPunct="1">
              <a:lnSpc>
                <a:spcPct val="100000"/>
              </a:lnSpc>
              <a:spcBef>
                <a:spcPts val="0"/>
              </a:spcBef>
              <a:spcAft>
                <a:spcPts val="0"/>
              </a:spcAft>
              <a:buClrTx/>
              <a:buSzTx/>
              <a:buFontTx/>
              <a:buNone/>
              <a:tabLst/>
              <a:defRPr/>
            </a:pPr>
            <a:r>
              <a:rPr kumimoji="1" lang="ja-JP" altLang="en-US" sz="994"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本セミナーは</a:t>
            </a:r>
            <a:r>
              <a:rPr kumimoji="1" lang="en-US" altLang="ja-JP" sz="994"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Web</a:t>
            </a:r>
            <a:r>
              <a:rPr kumimoji="1" lang="ja-JP" altLang="en-US" sz="994"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会議システム「</a:t>
            </a:r>
            <a:r>
              <a:rPr kumimoji="1" lang="en-US" altLang="ja-JP" sz="994"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Zoom</a:t>
            </a:r>
            <a:r>
              <a:rPr kumimoji="1" lang="ja-JP" altLang="en-US" sz="994"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994" dirty="0">
                <a:solidFill>
                  <a:prstClr val="black"/>
                </a:solidFill>
                <a:latin typeface="Meiryo UI" panose="020B0604030504040204" pitchFamily="50" charset="-128"/>
                <a:ea typeface="Meiryo UI" panose="020B0604030504040204" pitchFamily="50" charset="-128"/>
              </a:rPr>
              <a:t>ミーティング</a:t>
            </a:r>
            <a:r>
              <a:rPr kumimoji="1" lang="ja-JP" altLang="en-US" sz="994"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」で配信されますので、</a:t>
            </a:r>
            <a:r>
              <a:rPr kumimoji="1" lang="en-US" altLang="ja-JP" sz="994"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Zoom</a:t>
            </a:r>
            <a:r>
              <a:rPr kumimoji="1" lang="ja-JP" altLang="en-US" sz="994"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アプリのインストールが必要となります。また、参加にはインターネットを使用できる</a:t>
            </a:r>
            <a:r>
              <a:rPr kumimoji="1" lang="en-US" altLang="ja-JP" sz="994"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PC</a:t>
            </a:r>
            <a:r>
              <a:rPr kumimoji="1" lang="ja-JP" altLang="en-US" sz="994"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またはスマートフォンをご用意ください。</a:t>
            </a:r>
          </a:p>
        </p:txBody>
      </p:sp>
      <p:sp>
        <p:nvSpPr>
          <p:cNvPr id="2" name="角丸四角形 1"/>
          <p:cNvSpPr/>
          <p:nvPr/>
        </p:nvSpPr>
        <p:spPr>
          <a:xfrm>
            <a:off x="424756" y="1368654"/>
            <a:ext cx="6008489" cy="1667497"/>
          </a:xfrm>
          <a:prstGeom prst="roundRect">
            <a:avLst>
              <a:gd name="adj" fmla="val 5558"/>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26448" rtl="0" eaLnBrk="1" fontAlgn="auto" latinLnBrk="0" hangingPunct="1">
              <a:lnSpc>
                <a:spcPct val="100000"/>
              </a:lnSpc>
              <a:spcBef>
                <a:spcPts val="0"/>
              </a:spcBef>
              <a:spcAft>
                <a:spcPts val="0"/>
              </a:spcAft>
              <a:buClrTx/>
              <a:buSzTx/>
              <a:buFontTx/>
              <a:buNone/>
              <a:tabLst/>
              <a:defRPr/>
            </a:pPr>
            <a:endParaRPr kumimoji="1" lang="ja-JP" altLang="en-US" sz="1627"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1" name="テキスト ボックス 10"/>
          <p:cNvSpPr txBox="1"/>
          <p:nvPr/>
        </p:nvSpPr>
        <p:spPr>
          <a:xfrm>
            <a:off x="803067" y="1387645"/>
            <a:ext cx="2292615" cy="314830"/>
          </a:xfrm>
          <a:prstGeom prst="rect">
            <a:avLst/>
          </a:prstGeom>
          <a:noFill/>
        </p:spPr>
        <p:txBody>
          <a:bodyPr wrap="none">
            <a:spAutoFit/>
          </a:bodyPr>
          <a:lstStyle/>
          <a:p>
            <a:pPr marL="0" marR="0" lvl="0" indent="0" algn="l" defTabSz="826448" rtl="0" eaLnBrk="1" fontAlgn="auto" latinLnBrk="0" hangingPunct="1">
              <a:lnSpc>
                <a:spcPct val="100000"/>
              </a:lnSpc>
              <a:spcBef>
                <a:spcPts val="0"/>
              </a:spcBef>
              <a:spcAft>
                <a:spcPts val="0"/>
              </a:spcAft>
              <a:buClrTx/>
              <a:buSzTx/>
              <a:buFontTx/>
              <a:buNone/>
              <a:tabLst/>
              <a:defRPr/>
            </a:pPr>
            <a:r>
              <a:rPr kumimoji="1" lang="ja-JP" altLang="en-US" sz="1446" b="1" i="0" u="none" strike="noStrike" kern="1200" cap="none" spc="0" normalizeH="0" baseline="0" noProof="0" dirty="0">
                <a:ln>
                  <a:noFill/>
                </a:ln>
                <a:solidFill>
                  <a:srgbClr val="3B3FF7"/>
                </a:solidFill>
                <a:effectLst/>
                <a:uLnTx/>
                <a:uFillTx/>
                <a:latin typeface="Meiryo UI" panose="020B0604030504040204" pitchFamily="50" charset="-128"/>
                <a:ea typeface="Meiryo UI" panose="020B0604030504040204" pitchFamily="50" charset="-128"/>
                <a:cs typeface="+mn-cs"/>
              </a:rPr>
              <a:t>事前登録サイトへのアクセス</a:t>
            </a:r>
          </a:p>
        </p:txBody>
      </p:sp>
      <p:sp>
        <p:nvSpPr>
          <p:cNvPr id="12" name="テキスト ボックス 11"/>
          <p:cNvSpPr txBox="1"/>
          <p:nvPr/>
        </p:nvSpPr>
        <p:spPr>
          <a:xfrm>
            <a:off x="593960" y="1678575"/>
            <a:ext cx="4445511" cy="398314"/>
          </a:xfrm>
          <a:prstGeom prst="rect">
            <a:avLst/>
          </a:prstGeom>
          <a:noFill/>
        </p:spPr>
        <p:txBody>
          <a:bodyPr wrap="square">
            <a:spAutoFit/>
          </a:bodyPr>
          <a:lstStyle/>
          <a:p>
            <a:pPr marL="0" marR="0" lvl="0" indent="0" algn="l" defTabSz="826448" rtl="0" eaLnBrk="1" fontAlgn="auto" latinLnBrk="0" hangingPunct="1">
              <a:lnSpc>
                <a:spcPct val="100000"/>
              </a:lnSpc>
              <a:spcBef>
                <a:spcPts val="0"/>
              </a:spcBef>
              <a:spcAft>
                <a:spcPts val="0"/>
              </a:spcAft>
              <a:buClrTx/>
              <a:buSzTx/>
              <a:buFontTx/>
              <a:buNone/>
              <a:tabLst/>
              <a:defRPr/>
            </a:pPr>
            <a:r>
              <a:rPr kumimoji="1" lang="en-US" altLang="ja-JP" sz="994"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Internet</a:t>
            </a:r>
            <a:r>
              <a:rPr kumimoji="1" lang="ja-JP" altLang="en-US" sz="994"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994"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Explorer</a:t>
            </a:r>
            <a:r>
              <a:rPr kumimoji="1" lang="ja-JP" altLang="en-US" sz="994"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などのブラウザを起動しアドレスバーに</a:t>
            </a:r>
            <a:r>
              <a:rPr kumimoji="1" lang="en-US" altLang="ja-JP" sz="994" b="1" i="0" u="none" strike="noStrike" kern="1200" cap="none" spc="0" normalizeH="0" baseline="0" noProof="0" dirty="0">
                <a:ln>
                  <a:noFill/>
                </a:ln>
                <a:solidFill>
                  <a:srgbClr val="0000FF"/>
                </a:solidFill>
                <a:effectLst/>
                <a:uLnTx/>
                <a:uFillTx/>
                <a:latin typeface="Meiryo UI" panose="020B0604030504040204" pitchFamily="50" charset="-128"/>
                <a:ea typeface="Meiryo UI" panose="020B0604030504040204" pitchFamily="50" charset="-128"/>
                <a:cs typeface="+mn-cs"/>
              </a:rPr>
              <a:t>URL</a:t>
            </a:r>
            <a:r>
              <a:rPr kumimoji="1" lang="ja-JP" altLang="en-US" sz="994"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を入力してください。</a:t>
            </a:r>
            <a:endParaRPr kumimoji="1" lang="en-US" altLang="ja-JP" sz="994"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26448" rtl="0" eaLnBrk="1" fontAlgn="auto" latinLnBrk="0" hangingPunct="1">
              <a:lnSpc>
                <a:spcPct val="100000"/>
              </a:lnSpc>
              <a:spcBef>
                <a:spcPts val="0"/>
              </a:spcBef>
              <a:spcAft>
                <a:spcPts val="0"/>
              </a:spcAft>
              <a:buClrTx/>
              <a:buSzTx/>
              <a:buFontTx/>
              <a:buNone/>
              <a:tabLst/>
              <a:defRPr/>
            </a:pPr>
            <a:r>
              <a:rPr kumimoji="1" lang="ja-JP" altLang="en-US" sz="994"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右記の</a:t>
            </a:r>
            <a:r>
              <a:rPr kumimoji="1" lang="en-US" altLang="ja-JP" sz="994" b="1" dirty="0">
                <a:solidFill>
                  <a:srgbClr val="C00000"/>
                </a:solidFill>
                <a:latin typeface="Meiryo UI" panose="020B0604030504040204" pitchFamily="50" charset="-128"/>
                <a:ea typeface="Meiryo UI" panose="020B0604030504040204" pitchFamily="50" charset="-128"/>
              </a:rPr>
              <a:t>QR</a:t>
            </a:r>
            <a:r>
              <a:rPr kumimoji="1" lang="ja-JP" altLang="en-US" sz="994" b="1"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mn-cs"/>
              </a:rPr>
              <a:t>コードからアクセスが可能です。</a:t>
            </a:r>
          </a:p>
        </p:txBody>
      </p:sp>
      <p:sp>
        <p:nvSpPr>
          <p:cNvPr id="16" name="正方形/長方形 15"/>
          <p:cNvSpPr/>
          <p:nvPr/>
        </p:nvSpPr>
        <p:spPr>
          <a:xfrm>
            <a:off x="532162" y="1418731"/>
            <a:ext cx="261122" cy="245579"/>
          </a:xfrm>
          <a:prstGeom prst="rect">
            <a:avLst/>
          </a:prstGeom>
          <a:solidFill>
            <a:srgbClr val="00B0F0"/>
          </a:solidFill>
          <a:ln>
            <a:solidFill>
              <a:srgbClr val="0909C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26448" rtl="0" eaLnBrk="1" fontAlgn="auto" latinLnBrk="0" hangingPunct="1">
              <a:lnSpc>
                <a:spcPct val="100000"/>
              </a:lnSpc>
              <a:spcBef>
                <a:spcPts val="0"/>
              </a:spcBef>
              <a:spcAft>
                <a:spcPts val="0"/>
              </a:spcAft>
              <a:buClrTx/>
              <a:buSzTx/>
              <a:buFontTx/>
              <a:buNone/>
              <a:tabLst/>
              <a:defRPr/>
            </a:pPr>
            <a:r>
              <a:rPr kumimoji="1" lang="en-US" altLang="ja-JP" sz="144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a:t>
            </a:r>
            <a:endParaRPr kumimoji="1" lang="ja-JP" altLang="en-US" sz="144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8" name="正方形/長方形 17"/>
          <p:cNvSpPr/>
          <p:nvPr/>
        </p:nvSpPr>
        <p:spPr>
          <a:xfrm>
            <a:off x="541274" y="3192465"/>
            <a:ext cx="261122" cy="245579"/>
          </a:xfrm>
          <a:prstGeom prst="rect">
            <a:avLst/>
          </a:prstGeom>
          <a:solidFill>
            <a:srgbClr val="00B0F0"/>
          </a:solidFill>
          <a:ln>
            <a:solidFill>
              <a:srgbClr val="0909C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26448" rtl="0" eaLnBrk="1" fontAlgn="auto" latinLnBrk="0" hangingPunct="1">
              <a:lnSpc>
                <a:spcPct val="100000"/>
              </a:lnSpc>
              <a:spcBef>
                <a:spcPts val="0"/>
              </a:spcBef>
              <a:spcAft>
                <a:spcPts val="0"/>
              </a:spcAft>
              <a:buClrTx/>
              <a:buSzTx/>
              <a:buFontTx/>
              <a:buNone/>
              <a:tabLst/>
              <a:defRPr/>
            </a:pPr>
            <a:r>
              <a:rPr kumimoji="1" lang="ja-JP" altLang="en-US" sz="144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２</a:t>
            </a:r>
          </a:p>
        </p:txBody>
      </p:sp>
      <p:sp>
        <p:nvSpPr>
          <p:cNvPr id="20" name="角丸四角形 19"/>
          <p:cNvSpPr/>
          <p:nvPr/>
        </p:nvSpPr>
        <p:spPr>
          <a:xfrm>
            <a:off x="433868" y="3126907"/>
            <a:ext cx="6008489" cy="3503368"/>
          </a:xfrm>
          <a:prstGeom prst="roundRect">
            <a:avLst>
              <a:gd name="adj" fmla="val 2302"/>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26448" rtl="0" eaLnBrk="1" fontAlgn="auto" latinLnBrk="0" hangingPunct="1">
              <a:lnSpc>
                <a:spcPct val="100000"/>
              </a:lnSpc>
              <a:spcBef>
                <a:spcPts val="0"/>
              </a:spcBef>
              <a:spcAft>
                <a:spcPts val="0"/>
              </a:spcAft>
              <a:buClrTx/>
              <a:buSzTx/>
              <a:buFontTx/>
              <a:buNone/>
              <a:tabLst/>
              <a:defRPr/>
            </a:pPr>
            <a:endParaRPr kumimoji="1" lang="ja-JP" altLang="en-US" sz="1627"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2" name="正方形/長方形 21"/>
          <p:cNvSpPr/>
          <p:nvPr/>
        </p:nvSpPr>
        <p:spPr>
          <a:xfrm>
            <a:off x="424756" y="8461786"/>
            <a:ext cx="6008489" cy="51913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826448" rtl="0" eaLnBrk="1" fontAlgn="auto" latinLnBrk="0" hangingPunct="1">
              <a:lnSpc>
                <a:spcPct val="100000"/>
              </a:lnSpc>
              <a:spcBef>
                <a:spcPts val="0"/>
              </a:spcBef>
              <a:spcAft>
                <a:spcPts val="0"/>
              </a:spcAft>
              <a:buClrTx/>
              <a:buSzTx/>
              <a:buFontTx/>
              <a:buNone/>
              <a:tabLst/>
              <a:defRPr/>
            </a:pPr>
            <a:r>
              <a:rPr kumimoji="1" lang="ja-JP" altLang="en-US" sz="949"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当日の視聴に関して、トラブルやご不明な点などがございましたら、こちらまでご連絡ください。</a:t>
            </a:r>
            <a:endParaRPr kumimoji="1" lang="en-US" altLang="ja-JP" sz="949"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26448" rtl="0" eaLnBrk="1" fontAlgn="auto" latinLnBrk="0" hangingPunct="1">
              <a:lnSpc>
                <a:spcPct val="100000"/>
              </a:lnSpc>
              <a:spcBef>
                <a:spcPts val="0"/>
              </a:spcBef>
              <a:spcAft>
                <a:spcPts val="0"/>
              </a:spcAft>
              <a:buClrTx/>
              <a:buSzTx/>
              <a:buFontTx/>
              <a:buNone/>
              <a:tabLst/>
              <a:defRPr/>
            </a:pPr>
            <a:r>
              <a:rPr kumimoji="1" lang="ja-JP" altLang="en-US" sz="949"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キッセイ薬品工業株式会社　東京支店　東京病院営業所　</a:t>
            </a:r>
            <a:r>
              <a:rPr lang="ja-JP" altLang="en-US" sz="949" b="1" dirty="0">
                <a:solidFill>
                  <a:prstClr val="black"/>
                </a:solidFill>
                <a:latin typeface="Meiryo UI" panose="020B0604030504040204" pitchFamily="50" charset="-128"/>
                <a:ea typeface="Meiryo UI" panose="020B0604030504040204" pitchFamily="50" charset="-128"/>
              </a:rPr>
              <a:t>山尾　亮介　</a:t>
            </a:r>
            <a:r>
              <a:rPr kumimoji="1" lang="en-US" altLang="ja-JP" sz="949"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TEL</a:t>
            </a:r>
            <a:r>
              <a:rPr kumimoji="1" lang="ja-JP" altLang="en-US" sz="949"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949"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080-2105-2293 </a:t>
            </a:r>
          </a:p>
          <a:p>
            <a:pPr marL="0" marR="0" lvl="0" indent="0" algn="l" defTabSz="826448" rtl="0" eaLnBrk="1" fontAlgn="auto" latinLnBrk="0" hangingPunct="1">
              <a:lnSpc>
                <a:spcPct val="100000"/>
              </a:lnSpc>
              <a:spcBef>
                <a:spcPts val="0"/>
              </a:spcBef>
              <a:spcAft>
                <a:spcPts val="0"/>
              </a:spcAft>
              <a:buClrTx/>
              <a:buSzTx/>
              <a:buFontTx/>
              <a:buNone/>
              <a:tabLst/>
              <a:defRPr/>
            </a:pPr>
            <a:r>
              <a:rPr kumimoji="1" lang="ja-JP" altLang="en-US" sz="949"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平日</a:t>
            </a:r>
            <a:r>
              <a:rPr kumimoji="1" lang="en-US" altLang="ja-JP" sz="949"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9:00~17:40</a:t>
            </a:r>
            <a:r>
              <a:rPr kumimoji="1" lang="ja-JP" altLang="en-US" sz="949"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（土・日・祝日を除く） </a:t>
            </a:r>
            <a:r>
              <a:rPr kumimoji="1" lang="en-US" altLang="ja-JP" sz="949"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49"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本番当日はセミナー終了までサポートします。</a:t>
            </a:r>
          </a:p>
        </p:txBody>
      </p:sp>
      <p:sp>
        <p:nvSpPr>
          <p:cNvPr id="25" name="テキスト ボックス 24"/>
          <p:cNvSpPr txBox="1"/>
          <p:nvPr/>
        </p:nvSpPr>
        <p:spPr>
          <a:xfrm>
            <a:off x="812179" y="3166681"/>
            <a:ext cx="1470274" cy="314830"/>
          </a:xfrm>
          <a:prstGeom prst="rect">
            <a:avLst/>
          </a:prstGeom>
          <a:noFill/>
        </p:spPr>
        <p:txBody>
          <a:bodyPr wrap="none">
            <a:spAutoFit/>
          </a:bodyPr>
          <a:lstStyle/>
          <a:p>
            <a:pPr marL="0" marR="0" lvl="0" indent="0" algn="l" defTabSz="826448" rtl="0" eaLnBrk="1" fontAlgn="auto" latinLnBrk="0" hangingPunct="1">
              <a:lnSpc>
                <a:spcPct val="100000"/>
              </a:lnSpc>
              <a:spcBef>
                <a:spcPts val="0"/>
              </a:spcBef>
              <a:spcAft>
                <a:spcPts val="0"/>
              </a:spcAft>
              <a:buClrTx/>
              <a:buSzTx/>
              <a:buFontTx/>
              <a:buNone/>
              <a:tabLst/>
              <a:defRPr/>
            </a:pPr>
            <a:r>
              <a:rPr kumimoji="1" lang="ja-JP" altLang="en-US" sz="1446" b="1" i="0" u="none" strike="noStrike" kern="1200" cap="none" spc="0" normalizeH="0" baseline="0" noProof="0" dirty="0">
                <a:ln>
                  <a:noFill/>
                </a:ln>
                <a:solidFill>
                  <a:srgbClr val="3B3FF7"/>
                </a:solidFill>
                <a:effectLst/>
                <a:uLnTx/>
                <a:uFillTx/>
                <a:latin typeface="Meiryo UI" panose="020B0604030504040204" pitchFamily="50" charset="-128"/>
                <a:ea typeface="Meiryo UI" panose="020B0604030504040204" pitchFamily="50" charset="-128"/>
                <a:cs typeface="+mn-cs"/>
              </a:rPr>
              <a:t>事前登録の方法</a:t>
            </a:r>
          </a:p>
        </p:txBody>
      </p:sp>
      <p:sp>
        <p:nvSpPr>
          <p:cNvPr id="17" name="テキスト ボックス 16"/>
          <p:cNvSpPr txBox="1"/>
          <p:nvPr/>
        </p:nvSpPr>
        <p:spPr>
          <a:xfrm>
            <a:off x="544008" y="3461359"/>
            <a:ext cx="3255035" cy="203582"/>
          </a:xfrm>
          <a:prstGeom prst="rect">
            <a:avLst/>
          </a:prstGeom>
          <a:noFill/>
        </p:spPr>
        <p:txBody>
          <a:bodyPr wrap="square">
            <a:spAutoFit/>
          </a:bodyPr>
          <a:lstStyle/>
          <a:p>
            <a:pPr marL="0" marR="0" lvl="0" indent="0" algn="l" defTabSz="826448" rtl="0" eaLnBrk="1" fontAlgn="auto" latinLnBrk="0" hangingPunct="1">
              <a:lnSpc>
                <a:spcPct val="100000"/>
              </a:lnSpc>
              <a:spcBef>
                <a:spcPts val="0"/>
              </a:spcBef>
              <a:spcAft>
                <a:spcPts val="0"/>
              </a:spcAft>
              <a:buClrTx/>
              <a:buSzTx/>
              <a:buFontTx/>
              <a:buNone/>
              <a:tabLst/>
              <a:defRPr/>
            </a:pPr>
            <a:r>
              <a:rPr kumimoji="1" lang="ja-JP" altLang="en-US" sz="72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 ご氏名、メールアドレス、職種、ご所属施設名、所在地を記入してください。</a:t>
            </a:r>
          </a:p>
        </p:txBody>
      </p:sp>
      <p:sp>
        <p:nvSpPr>
          <p:cNvPr id="27" name="テキスト ボックス 26"/>
          <p:cNvSpPr txBox="1"/>
          <p:nvPr/>
        </p:nvSpPr>
        <p:spPr>
          <a:xfrm>
            <a:off x="4368376" y="3460665"/>
            <a:ext cx="2055756" cy="314830"/>
          </a:xfrm>
          <a:prstGeom prst="rect">
            <a:avLst/>
          </a:prstGeom>
          <a:noFill/>
        </p:spPr>
        <p:txBody>
          <a:bodyPr wrap="square">
            <a:spAutoFit/>
          </a:bodyPr>
          <a:lstStyle/>
          <a:p>
            <a:pPr marL="0" marR="0" lvl="0" indent="0" algn="l" defTabSz="826448" rtl="0" eaLnBrk="1" fontAlgn="auto" latinLnBrk="0" hangingPunct="1">
              <a:lnSpc>
                <a:spcPct val="100000"/>
              </a:lnSpc>
              <a:spcBef>
                <a:spcPts val="0"/>
              </a:spcBef>
              <a:spcAft>
                <a:spcPts val="0"/>
              </a:spcAft>
              <a:buClrTx/>
              <a:buSzTx/>
              <a:buFontTx/>
              <a:buNone/>
              <a:tabLst/>
              <a:defRPr/>
            </a:pPr>
            <a:r>
              <a:rPr kumimoji="1" lang="ja-JP" altLang="en-US" sz="72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② 登録完了です。運営事務局より自動で登録完了メールが届きます。</a:t>
            </a:r>
          </a:p>
        </p:txBody>
      </p:sp>
      <p:cxnSp>
        <p:nvCxnSpPr>
          <p:cNvPr id="37" name="直線矢印コネクタ 36"/>
          <p:cNvCxnSpPr/>
          <p:nvPr/>
        </p:nvCxnSpPr>
        <p:spPr>
          <a:xfrm flipV="1">
            <a:off x="4061608" y="4920576"/>
            <a:ext cx="424323" cy="1554"/>
          </a:xfrm>
          <a:prstGeom prst="straightConnector1">
            <a:avLst/>
          </a:prstGeom>
          <a:ln w="28575">
            <a:prstDash val="sysDot"/>
            <a:tailEnd type="triangle"/>
          </a:ln>
        </p:spPr>
        <p:style>
          <a:lnRef idx="1">
            <a:schemeClr val="accent1"/>
          </a:lnRef>
          <a:fillRef idx="0">
            <a:schemeClr val="accent1"/>
          </a:fillRef>
          <a:effectRef idx="0">
            <a:schemeClr val="accent1"/>
          </a:effectRef>
          <a:fontRef idx="minor">
            <a:schemeClr val="tx1"/>
          </a:fontRef>
        </p:style>
      </p:cxnSp>
      <p:sp>
        <p:nvSpPr>
          <p:cNvPr id="50" name="Rectangle 22"/>
          <p:cNvSpPr>
            <a:spLocks noChangeArrowheads="1"/>
          </p:cNvSpPr>
          <p:nvPr/>
        </p:nvSpPr>
        <p:spPr bwMode="auto">
          <a:xfrm>
            <a:off x="4485931" y="4047310"/>
            <a:ext cx="860813" cy="153568"/>
          </a:xfrm>
          <a:prstGeom prst="rect">
            <a:avLst/>
          </a:prstGeom>
          <a:solidFill>
            <a:schemeClr val="bg1"/>
          </a:solidFill>
          <a:ln>
            <a:solidFill>
              <a:srgbClr val="C00000"/>
            </a:solidFill>
          </a:ln>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829361" rtl="0" eaLnBrk="0" fontAlgn="base" latinLnBrk="0" hangingPunct="0">
              <a:lnSpc>
                <a:spcPct val="100000"/>
              </a:lnSpc>
              <a:spcBef>
                <a:spcPct val="0"/>
              </a:spcBef>
              <a:spcAft>
                <a:spcPct val="0"/>
              </a:spcAft>
              <a:buClrTx/>
              <a:buSzTx/>
              <a:buFontTx/>
              <a:buNone/>
              <a:tabLst/>
              <a:defRPr/>
            </a:pPr>
            <a:r>
              <a:rPr kumimoji="0" lang="en-US" altLang="ja-JP" sz="998" b="1"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mn-cs"/>
              </a:rPr>
              <a:t>Web</a:t>
            </a:r>
            <a:r>
              <a:rPr kumimoji="0" lang="ja-JP" altLang="en-US" sz="998" b="1"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mn-cs"/>
              </a:rPr>
              <a:t>サイト画面</a:t>
            </a:r>
            <a:endParaRPr kumimoji="0" lang="ja-JP" altLang="ja-JP" sz="1633" b="0" i="0" u="none" strike="noStrike" kern="1200" cap="none" spc="0" normalizeH="0" baseline="0" noProof="0" dirty="0">
              <a:ln>
                <a:noFill/>
              </a:ln>
              <a:solidFill>
                <a:srgbClr val="C00000"/>
              </a:solidFill>
              <a:effectLst/>
              <a:uLnTx/>
              <a:uFillTx/>
              <a:latin typeface="Arial" panose="020B0604020202020204" pitchFamily="34" charset="0"/>
              <a:ea typeface="ＭＳ Ｐゴシック" panose="020B0600070205080204" pitchFamily="50" charset="-128"/>
              <a:cs typeface="+mn-cs"/>
            </a:endParaRPr>
          </a:p>
        </p:txBody>
      </p:sp>
      <p:sp>
        <p:nvSpPr>
          <p:cNvPr id="62" name="正方形/長方形 61"/>
          <p:cNvSpPr/>
          <p:nvPr/>
        </p:nvSpPr>
        <p:spPr>
          <a:xfrm>
            <a:off x="527091" y="6791396"/>
            <a:ext cx="261122" cy="245579"/>
          </a:xfrm>
          <a:prstGeom prst="rect">
            <a:avLst/>
          </a:prstGeom>
          <a:solidFill>
            <a:srgbClr val="00B0F0"/>
          </a:solidFill>
          <a:ln>
            <a:solidFill>
              <a:srgbClr val="0909C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26448" rtl="0" eaLnBrk="1" fontAlgn="auto" latinLnBrk="0" hangingPunct="1">
              <a:lnSpc>
                <a:spcPct val="100000"/>
              </a:lnSpc>
              <a:spcBef>
                <a:spcPts val="0"/>
              </a:spcBef>
              <a:spcAft>
                <a:spcPts val="0"/>
              </a:spcAft>
              <a:buClrTx/>
              <a:buSzTx/>
              <a:buFontTx/>
              <a:buNone/>
              <a:tabLst/>
              <a:defRPr/>
            </a:pPr>
            <a:r>
              <a:rPr kumimoji="1" lang="en-US" altLang="ja-JP" sz="144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3</a:t>
            </a:r>
            <a:endParaRPr kumimoji="1" lang="ja-JP" altLang="en-US" sz="1446"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3" name="角丸四角形 62"/>
          <p:cNvSpPr/>
          <p:nvPr/>
        </p:nvSpPr>
        <p:spPr>
          <a:xfrm>
            <a:off x="433868" y="6684450"/>
            <a:ext cx="6008489" cy="1717882"/>
          </a:xfrm>
          <a:prstGeom prst="roundRect">
            <a:avLst>
              <a:gd name="adj" fmla="val 3635"/>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26448" rtl="0" eaLnBrk="1" fontAlgn="auto" latinLnBrk="0" hangingPunct="1">
              <a:lnSpc>
                <a:spcPct val="100000"/>
              </a:lnSpc>
              <a:spcBef>
                <a:spcPts val="0"/>
              </a:spcBef>
              <a:spcAft>
                <a:spcPts val="0"/>
              </a:spcAft>
              <a:buClrTx/>
              <a:buSzTx/>
              <a:buFontTx/>
              <a:buNone/>
              <a:tabLst/>
              <a:defRPr/>
            </a:pPr>
            <a:endParaRPr kumimoji="1" lang="ja-JP" altLang="en-US" sz="1627"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4" name="テキスト ボックス 63"/>
          <p:cNvSpPr txBox="1"/>
          <p:nvPr/>
        </p:nvSpPr>
        <p:spPr>
          <a:xfrm>
            <a:off x="797996" y="6759852"/>
            <a:ext cx="1632178" cy="314830"/>
          </a:xfrm>
          <a:prstGeom prst="rect">
            <a:avLst/>
          </a:prstGeom>
          <a:noFill/>
        </p:spPr>
        <p:txBody>
          <a:bodyPr wrap="none">
            <a:spAutoFit/>
          </a:bodyPr>
          <a:lstStyle/>
          <a:p>
            <a:pPr marL="0" marR="0" lvl="0" indent="0" algn="l" defTabSz="826448" rtl="0" eaLnBrk="1" fontAlgn="auto" latinLnBrk="0" hangingPunct="1">
              <a:lnSpc>
                <a:spcPct val="100000"/>
              </a:lnSpc>
              <a:spcBef>
                <a:spcPts val="0"/>
              </a:spcBef>
              <a:spcAft>
                <a:spcPts val="0"/>
              </a:spcAft>
              <a:buClrTx/>
              <a:buSzTx/>
              <a:buFontTx/>
              <a:buNone/>
              <a:tabLst/>
              <a:defRPr/>
            </a:pPr>
            <a:r>
              <a:rPr kumimoji="1" lang="ja-JP" altLang="en-US" sz="1446" b="1" i="0" u="none" strike="noStrike" kern="1200" cap="none" spc="0" normalizeH="0" baseline="0" noProof="0" dirty="0">
                <a:ln>
                  <a:noFill/>
                </a:ln>
                <a:solidFill>
                  <a:srgbClr val="3B3FF7"/>
                </a:solidFill>
                <a:effectLst/>
                <a:uLnTx/>
                <a:uFillTx/>
                <a:latin typeface="Meiryo UI" panose="020B0604030504040204" pitchFamily="50" charset="-128"/>
                <a:ea typeface="Meiryo UI" panose="020B0604030504040204" pitchFamily="50" charset="-128"/>
                <a:cs typeface="+mn-cs"/>
              </a:rPr>
              <a:t>当日のご視聴方法</a:t>
            </a:r>
          </a:p>
        </p:txBody>
      </p:sp>
      <p:sp>
        <p:nvSpPr>
          <p:cNvPr id="65" name="テキスト ボックス 64"/>
          <p:cNvSpPr txBox="1"/>
          <p:nvPr/>
        </p:nvSpPr>
        <p:spPr>
          <a:xfrm>
            <a:off x="529826" y="7115523"/>
            <a:ext cx="2717411" cy="314830"/>
          </a:xfrm>
          <a:prstGeom prst="rect">
            <a:avLst/>
          </a:prstGeom>
          <a:noFill/>
        </p:spPr>
        <p:txBody>
          <a:bodyPr wrap="none">
            <a:spAutoFit/>
          </a:bodyPr>
          <a:lstStyle/>
          <a:p>
            <a:pPr marL="0" marR="0" lvl="0" indent="0" algn="l" defTabSz="826448" rtl="0" eaLnBrk="1" fontAlgn="auto" latinLnBrk="0" hangingPunct="1">
              <a:lnSpc>
                <a:spcPct val="100000"/>
              </a:lnSpc>
              <a:spcBef>
                <a:spcPts val="0"/>
              </a:spcBef>
              <a:spcAft>
                <a:spcPts val="0"/>
              </a:spcAft>
              <a:buClrTx/>
              <a:buSzTx/>
              <a:buFontTx/>
              <a:buNone/>
              <a:tabLst/>
              <a:defRPr/>
            </a:pPr>
            <a:r>
              <a:rPr kumimoji="1" lang="ja-JP" altLang="en-US" sz="72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 登録完了メールの「</a:t>
            </a:r>
            <a:r>
              <a:rPr kumimoji="1" lang="ja-JP" altLang="en-US" sz="723" b="1" dirty="0">
                <a:solidFill>
                  <a:prstClr val="black"/>
                </a:solidFill>
                <a:latin typeface="Meiryo UI" panose="020B0604030504040204" pitchFamily="50" charset="-128"/>
                <a:ea typeface="Meiryo UI" panose="020B0604030504040204" pitchFamily="50" charset="-128"/>
              </a:rPr>
              <a:t>ミーティングに</a:t>
            </a:r>
            <a:r>
              <a:rPr kumimoji="1" lang="ja-JP" altLang="en-US" sz="72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参加」をクリックしていただくか、</a:t>
            </a:r>
            <a:endParaRPr kumimoji="1" lang="en-US" altLang="ja-JP" sz="72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26448" rtl="0" eaLnBrk="1" fontAlgn="auto" latinLnBrk="0" hangingPunct="1">
              <a:lnSpc>
                <a:spcPct val="100000"/>
              </a:lnSpc>
              <a:spcBef>
                <a:spcPts val="0"/>
              </a:spcBef>
              <a:spcAft>
                <a:spcPts val="0"/>
              </a:spcAft>
              <a:buClrTx/>
              <a:buSzTx/>
              <a:buFontTx/>
              <a:buNone/>
              <a:tabLst/>
              <a:defRPr/>
            </a:pPr>
            <a:r>
              <a:rPr kumimoji="1" lang="ja-JP" altLang="en-US" sz="723" b="1" dirty="0">
                <a:solidFill>
                  <a:prstClr val="black"/>
                </a:solidFill>
                <a:latin typeface="Meiryo UI" panose="020B0604030504040204" pitchFamily="50" charset="-128"/>
                <a:ea typeface="Meiryo UI" panose="020B0604030504040204" pitchFamily="50" charset="-128"/>
              </a:rPr>
              <a:t>上記ミーティング</a:t>
            </a:r>
            <a:r>
              <a:rPr kumimoji="1" lang="en-US" altLang="ja-JP" sz="723" b="1" dirty="0">
                <a:solidFill>
                  <a:prstClr val="black"/>
                </a:solidFill>
                <a:latin typeface="Meiryo UI" panose="020B0604030504040204" pitchFamily="50" charset="-128"/>
                <a:ea typeface="Meiryo UI" panose="020B0604030504040204" pitchFamily="50" charset="-128"/>
              </a:rPr>
              <a:t>ID</a:t>
            </a:r>
            <a:r>
              <a:rPr kumimoji="1" lang="ja-JP" altLang="en-US" sz="723" b="1" dirty="0">
                <a:solidFill>
                  <a:prstClr val="black"/>
                </a:solidFill>
                <a:latin typeface="Meiryo UI" panose="020B0604030504040204" pitchFamily="50" charset="-128"/>
                <a:ea typeface="Meiryo UI" panose="020B0604030504040204" pitchFamily="50" charset="-128"/>
              </a:rPr>
              <a:t>よりご入室ください。</a:t>
            </a:r>
            <a:endParaRPr kumimoji="1" lang="en-US" altLang="ja-JP" sz="72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6" name="テキスト ボックス 65"/>
          <p:cNvSpPr txBox="1"/>
          <p:nvPr/>
        </p:nvSpPr>
        <p:spPr>
          <a:xfrm>
            <a:off x="3523586" y="6913062"/>
            <a:ext cx="2795958" cy="314830"/>
          </a:xfrm>
          <a:prstGeom prst="rect">
            <a:avLst/>
          </a:prstGeom>
          <a:noFill/>
        </p:spPr>
        <p:txBody>
          <a:bodyPr wrap="none">
            <a:spAutoFit/>
          </a:bodyPr>
          <a:lstStyle/>
          <a:p>
            <a:pPr marL="0" marR="0" lvl="0" indent="0" algn="l" defTabSz="826448" rtl="0" eaLnBrk="1" fontAlgn="auto" latinLnBrk="0" hangingPunct="1">
              <a:lnSpc>
                <a:spcPct val="100000"/>
              </a:lnSpc>
              <a:spcBef>
                <a:spcPts val="0"/>
              </a:spcBef>
              <a:spcAft>
                <a:spcPts val="0"/>
              </a:spcAft>
              <a:buClrTx/>
              <a:buSzTx/>
              <a:buFontTx/>
              <a:buNone/>
              <a:tabLst/>
              <a:defRPr/>
            </a:pPr>
            <a:r>
              <a:rPr kumimoji="1" lang="ja-JP" altLang="en-US" sz="72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② </a:t>
            </a:r>
            <a:r>
              <a:rPr kumimoji="1" lang="ja-JP" altLang="en-US" sz="723" b="1" dirty="0">
                <a:solidFill>
                  <a:prstClr val="black"/>
                </a:solidFill>
                <a:latin typeface="Meiryo UI" panose="020B0604030504040204" pitchFamily="50" charset="-128"/>
                <a:ea typeface="Meiryo UI" panose="020B0604030504040204" pitchFamily="50" charset="-128"/>
              </a:rPr>
              <a:t>下記</a:t>
            </a:r>
            <a:r>
              <a:rPr kumimoji="1" lang="ja-JP" altLang="en-US" sz="72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の画面が表示されますので「ミーティングを起動」をクリックして</a:t>
            </a:r>
            <a:endParaRPr kumimoji="1" lang="en-US" altLang="ja-JP" sz="72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26448" rtl="0" eaLnBrk="1" fontAlgn="auto" latinLnBrk="0" hangingPunct="1">
              <a:lnSpc>
                <a:spcPct val="100000"/>
              </a:lnSpc>
              <a:spcBef>
                <a:spcPts val="0"/>
              </a:spcBef>
              <a:spcAft>
                <a:spcPts val="0"/>
              </a:spcAft>
              <a:buClrTx/>
              <a:buSzTx/>
              <a:buFontTx/>
              <a:buNone/>
              <a:tabLst/>
              <a:defRPr/>
            </a:pPr>
            <a:r>
              <a:rPr kumimoji="1" lang="ja-JP" altLang="en-US" sz="723" b="1" dirty="0">
                <a:solidFill>
                  <a:prstClr val="black"/>
                </a:solidFill>
                <a:latin typeface="Meiryo UI" panose="020B0604030504040204" pitchFamily="50" charset="-128"/>
                <a:ea typeface="Meiryo UI" panose="020B0604030504040204" pitchFamily="50" charset="-128"/>
              </a:rPr>
              <a:t>　　</a:t>
            </a:r>
            <a:r>
              <a:rPr kumimoji="1" lang="ja-JP" altLang="en-US" sz="723"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ください。ミーティングが開始されます。</a:t>
            </a:r>
          </a:p>
        </p:txBody>
      </p:sp>
      <p:cxnSp>
        <p:nvCxnSpPr>
          <p:cNvPr id="68" name="直線矢印コネクタ 67"/>
          <p:cNvCxnSpPr/>
          <p:nvPr/>
        </p:nvCxnSpPr>
        <p:spPr>
          <a:xfrm flipV="1">
            <a:off x="3369562" y="7829124"/>
            <a:ext cx="359169" cy="1554"/>
          </a:xfrm>
          <a:prstGeom prst="straightConnector1">
            <a:avLst/>
          </a:prstGeom>
          <a:ln w="28575">
            <a:prstDash val="sysDot"/>
            <a:tailEnd type="triangle"/>
          </a:ln>
        </p:spPr>
        <p:style>
          <a:lnRef idx="1">
            <a:schemeClr val="accent1"/>
          </a:lnRef>
          <a:fillRef idx="0">
            <a:schemeClr val="accent1"/>
          </a:fillRef>
          <a:effectRef idx="0">
            <a:schemeClr val="accent1"/>
          </a:effectRef>
          <a:fontRef idx="minor">
            <a:schemeClr val="tx1"/>
          </a:fontRef>
        </p:style>
      </p:cxnSp>
      <p:sp>
        <p:nvSpPr>
          <p:cNvPr id="60" name="Rectangle 22"/>
          <p:cNvSpPr>
            <a:spLocks noChangeArrowheads="1"/>
          </p:cNvSpPr>
          <p:nvPr/>
        </p:nvSpPr>
        <p:spPr bwMode="auto">
          <a:xfrm>
            <a:off x="1589694" y="3659775"/>
            <a:ext cx="860813" cy="153568"/>
          </a:xfrm>
          <a:prstGeom prst="rect">
            <a:avLst/>
          </a:prstGeom>
          <a:solidFill>
            <a:schemeClr val="bg1"/>
          </a:solidFill>
          <a:ln>
            <a:solidFill>
              <a:srgbClr val="FF0066"/>
            </a:solidFill>
          </a:ln>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829361" rtl="0" eaLnBrk="0" fontAlgn="base" latinLnBrk="0" hangingPunct="0">
              <a:lnSpc>
                <a:spcPct val="100000"/>
              </a:lnSpc>
              <a:spcBef>
                <a:spcPct val="0"/>
              </a:spcBef>
              <a:spcAft>
                <a:spcPct val="0"/>
              </a:spcAft>
              <a:buClrTx/>
              <a:buSzTx/>
              <a:buFontTx/>
              <a:buNone/>
              <a:tabLst/>
              <a:defRPr/>
            </a:pPr>
            <a:r>
              <a:rPr kumimoji="0" lang="en-US" altLang="ja-JP" sz="998" b="1"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mn-cs"/>
              </a:rPr>
              <a:t>Web</a:t>
            </a:r>
            <a:r>
              <a:rPr kumimoji="0" lang="ja-JP" altLang="en-US" sz="998" b="1"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mn-cs"/>
              </a:rPr>
              <a:t>サイト画面</a:t>
            </a:r>
            <a:endParaRPr kumimoji="0" lang="ja-JP" altLang="ja-JP" sz="1633" b="0" i="0" u="none" strike="noStrike" kern="1200" cap="none" spc="0" normalizeH="0" baseline="0" noProof="0" dirty="0">
              <a:ln>
                <a:noFill/>
              </a:ln>
              <a:solidFill>
                <a:srgbClr val="C00000"/>
              </a:solidFill>
              <a:effectLst/>
              <a:uLnTx/>
              <a:uFillTx/>
              <a:latin typeface="Arial" panose="020B0604020202020204" pitchFamily="34" charset="0"/>
              <a:ea typeface="ＭＳ Ｐゴシック" panose="020B0600070205080204" pitchFamily="50" charset="-128"/>
              <a:cs typeface="+mn-cs"/>
            </a:endParaRPr>
          </a:p>
        </p:txBody>
      </p:sp>
      <p:sp>
        <p:nvSpPr>
          <p:cNvPr id="54" name="正方形/長方形 53"/>
          <p:cNvSpPr/>
          <p:nvPr/>
        </p:nvSpPr>
        <p:spPr>
          <a:xfrm>
            <a:off x="519948" y="5789496"/>
            <a:ext cx="986532" cy="207338"/>
          </a:xfrm>
          <a:prstGeom prst="rect">
            <a:avLst/>
          </a:prstGeom>
          <a:solidFill>
            <a:schemeClr val="bg1"/>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829361"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登録ボタンを押す</a:t>
            </a:r>
          </a:p>
        </p:txBody>
      </p:sp>
      <p:sp>
        <p:nvSpPr>
          <p:cNvPr id="91" name="正方形/長方形 90"/>
          <p:cNvSpPr/>
          <p:nvPr/>
        </p:nvSpPr>
        <p:spPr>
          <a:xfrm>
            <a:off x="509696" y="4733058"/>
            <a:ext cx="996060" cy="196173"/>
          </a:xfrm>
          <a:prstGeom prst="rect">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829361"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①ご氏名</a:t>
            </a: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2" name="正方形/長方形 91"/>
          <p:cNvSpPr/>
          <p:nvPr/>
        </p:nvSpPr>
        <p:spPr>
          <a:xfrm>
            <a:off x="516049" y="5001661"/>
            <a:ext cx="989707" cy="205545"/>
          </a:xfrm>
          <a:prstGeom prst="rect">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829361"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②メールアドレス</a:t>
            </a: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3" name="正方形/長方形 92"/>
          <p:cNvSpPr/>
          <p:nvPr/>
        </p:nvSpPr>
        <p:spPr>
          <a:xfrm>
            <a:off x="516811" y="5516858"/>
            <a:ext cx="995374" cy="217666"/>
          </a:xfrm>
          <a:prstGeom prst="rect">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829361" rtl="0" eaLnBrk="1" fontAlgn="auto" latinLnBrk="0" hangingPunct="1">
              <a:lnSpc>
                <a:spcPct val="100000"/>
              </a:lnSpc>
              <a:spcBef>
                <a:spcPts val="0"/>
              </a:spcBef>
              <a:spcAft>
                <a:spcPts val="0"/>
              </a:spcAft>
              <a:buClrTx/>
              <a:buSzTx/>
              <a:buFontTx/>
              <a:buNone/>
              <a:tabLst/>
              <a:defRPr/>
            </a:pPr>
            <a:r>
              <a:rPr kumimoji="1" lang="ja-JP" altLang="en-US" sz="600" dirty="0">
                <a:solidFill>
                  <a:prstClr val="black"/>
                </a:solidFill>
                <a:latin typeface="Meiryo UI" panose="020B0604030504040204" pitchFamily="50" charset="-128"/>
                <a:ea typeface="Meiryo UI" panose="020B0604030504040204" pitchFamily="50" charset="-128"/>
              </a:rPr>
              <a:t>④</a:t>
            </a:r>
            <a:r>
              <a:rPr kumimoji="1" lang="ja-JP" altLang="en-US"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医療機関名</a:t>
            </a: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29361"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都道府県（所在地）</a:t>
            </a:r>
          </a:p>
        </p:txBody>
      </p:sp>
      <p:sp>
        <p:nvSpPr>
          <p:cNvPr id="5" name="正方形/長方形 4"/>
          <p:cNvSpPr/>
          <p:nvPr/>
        </p:nvSpPr>
        <p:spPr>
          <a:xfrm>
            <a:off x="541274" y="2689064"/>
            <a:ext cx="6264040" cy="276999"/>
          </a:xfrm>
          <a:prstGeom prst="rect">
            <a:avLst/>
          </a:prstGeom>
        </p:spPr>
        <p:txBody>
          <a:bodyPr wrap="square">
            <a:spAutoFit/>
          </a:bodyPr>
          <a:lstStyle/>
          <a:p>
            <a:r>
              <a:rPr lang="en-US" altLang="ja-JP" sz="1200" dirty="0"/>
              <a:t>URL :</a:t>
            </a:r>
            <a:r>
              <a:rPr lang="ja-JP" altLang="en-US" sz="1200" dirty="0"/>
              <a:t> </a:t>
            </a:r>
            <a:r>
              <a:rPr lang="en-US" altLang="ja-JP" sz="1200" dirty="0"/>
              <a:t>https://x.gd/Bt8Yv</a:t>
            </a:r>
            <a:endParaRPr lang="ja-JP" altLang="en-US" sz="900" dirty="0"/>
          </a:p>
        </p:txBody>
      </p:sp>
      <p:sp>
        <p:nvSpPr>
          <p:cNvPr id="55" name="テキスト ボックス 54">
            <a:extLst>
              <a:ext uri="{FF2B5EF4-FFF2-40B4-BE49-F238E27FC236}">
                <a16:creationId xmlns:a16="http://schemas.microsoft.com/office/drawing/2014/main" id="{0088A900-DD5B-4B93-B165-F01B30193C4B}"/>
              </a:ext>
            </a:extLst>
          </p:cNvPr>
          <p:cNvSpPr txBox="1"/>
          <p:nvPr/>
        </p:nvSpPr>
        <p:spPr>
          <a:xfrm>
            <a:off x="514438" y="9008630"/>
            <a:ext cx="5792562" cy="707886"/>
          </a:xfrm>
          <a:prstGeom prst="rect">
            <a:avLst/>
          </a:prstGeom>
          <a:noFill/>
        </p:spPr>
        <p:txBody>
          <a:bodyPr wrap="square" rtlCol="0">
            <a:spAutoFit/>
          </a:bodyPr>
          <a:lstStyle/>
          <a:p>
            <a:pPr defTabSz="497540"/>
            <a:r>
              <a:rPr kumimoji="0"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個人情報の利用目的</a:t>
            </a:r>
            <a:r>
              <a:rPr kumimoji="0"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de-DE" sz="800" dirty="0">
                <a:solidFill>
                  <a:prstClr val="black"/>
                </a:solidFill>
                <a:latin typeface="Meiryo UI"/>
                <a:ea typeface="Meiryo UI"/>
              </a:rPr>
              <a:t>お名前、所属、連絡先など取得した個人情報は、個人情報保護法及び当社社内規定に従い適正に管理します。また、取得した個人情報は、本講演会の運営、医療・医薬品情報の提供、講演会等の案内の目的その他の当社が公表している利用目的以外には使用せず、法令で定められた場合を除き、ご本人の同意を得ずに第三者に提供することはありません。</a:t>
            </a:r>
          </a:p>
          <a:p>
            <a:pPr defTabSz="497540"/>
            <a:r>
              <a:rPr kumimoji="1" lang="ja-JP" altLang="de-DE" sz="800" dirty="0">
                <a:solidFill>
                  <a:prstClr val="black"/>
                </a:solidFill>
                <a:latin typeface="Meiryo UI"/>
                <a:ea typeface="Meiryo UI"/>
              </a:rPr>
              <a:t>個人情報保護に関する取り組み：</a:t>
            </a:r>
            <a:r>
              <a:rPr kumimoji="1" lang="de-DE" altLang="ja-JP" sz="800" dirty="0">
                <a:solidFill>
                  <a:prstClr val="black"/>
                </a:solidFill>
                <a:latin typeface="Meiryo UI"/>
                <a:ea typeface="Meiryo UI"/>
              </a:rPr>
              <a:t>https://www.kissei.co.jp/policy/</a:t>
            </a:r>
          </a:p>
          <a:p>
            <a:pPr marL="0" marR="0" lvl="0" indent="0" algn="l" defTabSz="895295" rtl="0" eaLnBrk="0" fontAlgn="base" latinLnBrk="0" hangingPunct="0">
              <a:lnSpc>
                <a:spcPct val="100000"/>
              </a:lnSpc>
              <a:spcBef>
                <a:spcPct val="0"/>
              </a:spcBef>
              <a:spcAft>
                <a:spcPct val="0"/>
              </a:spcAft>
              <a:buClrTx/>
              <a:buSzTx/>
              <a:buFontTx/>
              <a:buNone/>
              <a:tabLst/>
              <a:defRPr/>
            </a:pPr>
            <a:r>
              <a:rPr kumimoji="0"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責任者</a:t>
            </a:r>
            <a:r>
              <a:rPr kumimoji="0"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キッセイ薬品工業株式会社　東京支店東京病院営業所　所長　</a:t>
            </a:r>
            <a:r>
              <a:rPr kumimoji="0" lang="ja-JP" altLang="en-US" sz="800" dirty="0">
                <a:solidFill>
                  <a:prstClr val="black"/>
                </a:solidFill>
                <a:latin typeface="Meiryo UI" panose="020B0604030504040204" pitchFamily="50" charset="-128"/>
                <a:ea typeface="Meiryo UI" panose="020B0604030504040204" pitchFamily="50" charset="-128"/>
              </a:rPr>
              <a:t>巽　勇人</a:t>
            </a:r>
            <a:r>
              <a:rPr lang="ja-JP" altLang="en-US" sz="800" dirty="0">
                <a:solidFill>
                  <a:prstClr val="black"/>
                </a:solidFill>
                <a:latin typeface="Meiryo UI" panose="020B0604030504040204" pitchFamily="50" charset="-128"/>
                <a:ea typeface="Meiryo UI" panose="020B0604030504040204" pitchFamily="50" charset="-128"/>
              </a:rPr>
              <a:t>　　　　　　</a:t>
            </a:r>
            <a:endParaRPr lang="ja-JP" altLang="en-US" sz="1000" dirty="0">
              <a:solidFill>
                <a:prstClr val="black"/>
              </a:solidFill>
              <a:latin typeface="Meiryo UI" panose="020B0604030504040204" pitchFamily="50" charset="-128"/>
              <a:ea typeface="Meiryo UI" panose="020B0604030504040204" pitchFamily="50" charset="-128"/>
            </a:endParaRPr>
          </a:p>
        </p:txBody>
      </p:sp>
      <p:pic>
        <p:nvPicPr>
          <p:cNvPr id="13" name="図 12">
            <a:extLst>
              <a:ext uri="{FF2B5EF4-FFF2-40B4-BE49-F238E27FC236}">
                <a16:creationId xmlns:a16="http://schemas.microsoft.com/office/drawing/2014/main" id="{A08C9E26-04FA-4251-AE6B-84AC9B4D1F6F}"/>
              </a:ext>
            </a:extLst>
          </p:cNvPr>
          <p:cNvPicPr>
            <a:picLocks noChangeAspect="1"/>
          </p:cNvPicPr>
          <p:nvPr/>
        </p:nvPicPr>
        <p:blipFill>
          <a:blip r:embed="rId2"/>
          <a:stretch>
            <a:fillRect/>
          </a:stretch>
        </p:blipFill>
        <p:spPr>
          <a:xfrm>
            <a:off x="1581585" y="3856123"/>
            <a:ext cx="2640612" cy="2652743"/>
          </a:xfrm>
          <a:prstGeom prst="rect">
            <a:avLst/>
          </a:prstGeom>
          <a:ln>
            <a:solidFill>
              <a:srgbClr val="C00000"/>
            </a:solidFill>
          </a:ln>
        </p:spPr>
      </p:pic>
      <p:sp>
        <p:nvSpPr>
          <p:cNvPr id="56" name="正方形/長方形 55">
            <a:extLst>
              <a:ext uri="{FF2B5EF4-FFF2-40B4-BE49-F238E27FC236}">
                <a16:creationId xmlns:a16="http://schemas.microsoft.com/office/drawing/2014/main" id="{CB4AD163-D8CD-4574-917D-8D074E186008}"/>
              </a:ext>
            </a:extLst>
          </p:cNvPr>
          <p:cNvSpPr/>
          <p:nvPr/>
        </p:nvSpPr>
        <p:spPr>
          <a:xfrm>
            <a:off x="519755" y="5257500"/>
            <a:ext cx="989707" cy="205545"/>
          </a:xfrm>
          <a:prstGeom prst="rect">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829361" rtl="0" eaLnBrk="1" fontAlgn="auto" latinLnBrk="0" hangingPunct="1">
              <a:lnSpc>
                <a:spcPct val="100000"/>
              </a:lnSpc>
              <a:spcBef>
                <a:spcPts val="0"/>
              </a:spcBef>
              <a:spcAft>
                <a:spcPts val="0"/>
              </a:spcAft>
              <a:buClrTx/>
              <a:buSzTx/>
              <a:buFontTx/>
              <a:buNone/>
              <a:tabLst/>
              <a:defRPr/>
            </a:pPr>
            <a:r>
              <a:rPr kumimoji="1" lang="ja-JP" altLang="en-US" sz="600" dirty="0">
                <a:solidFill>
                  <a:prstClr val="black"/>
                </a:solidFill>
                <a:latin typeface="Meiryo UI" panose="020B0604030504040204" pitchFamily="50" charset="-128"/>
                <a:ea typeface="Meiryo UI" panose="020B0604030504040204" pitchFamily="50" charset="-128"/>
              </a:rPr>
              <a:t>③職種</a:t>
            </a: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15" name="図 14">
            <a:extLst>
              <a:ext uri="{FF2B5EF4-FFF2-40B4-BE49-F238E27FC236}">
                <a16:creationId xmlns:a16="http://schemas.microsoft.com/office/drawing/2014/main" id="{F5B60F5E-4D80-4B29-9100-0ABA6AAFF71E}"/>
              </a:ext>
            </a:extLst>
          </p:cNvPr>
          <p:cNvPicPr>
            <a:picLocks noChangeAspect="1"/>
          </p:cNvPicPr>
          <p:nvPr/>
        </p:nvPicPr>
        <p:blipFill>
          <a:blip r:embed="rId3"/>
          <a:stretch>
            <a:fillRect/>
          </a:stretch>
        </p:blipFill>
        <p:spPr>
          <a:xfrm>
            <a:off x="532162" y="7554303"/>
            <a:ext cx="2694062" cy="793734"/>
          </a:xfrm>
          <a:prstGeom prst="rect">
            <a:avLst/>
          </a:prstGeom>
          <a:ln>
            <a:solidFill>
              <a:srgbClr val="C00000"/>
            </a:solidFill>
          </a:ln>
        </p:spPr>
      </p:pic>
      <p:pic>
        <p:nvPicPr>
          <p:cNvPr id="30" name="図 29">
            <a:extLst>
              <a:ext uri="{FF2B5EF4-FFF2-40B4-BE49-F238E27FC236}">
                <a16:creationId xmlns:a16="http://schemas.microsoft.com/office/drawing/2014/main" id="{814BBF7B-1266-493C-B281-A39DE5DD47D4}"/>
              </a:ext>
            </a:extLst>
          </p:cNvPr>
          <p:cNvPicPr>
            <a:picLocks noChangeAspect="1"/>
          </p:cNvPicPr>
          <p:nvPr/>
        </p:nvPicPr>
        <p:blipFill>
          <a:blip r:embed="rId4"/>
          <a:stretch>
            <a:fillRect/>
          </a:stretch>
        </p:blipFill>
        <p:spPr>
          <a:xfrm>
            <a:off x="3875277" y="7268731"/>
            <a:ext cx="2354637" cy="1071167"/>
          </a:xfrm>
          <a:prstGeom prst="rect">
            <a:avLst/>
          </a:prstGeom>
          <a:ln>
            <a:solidFill>
              <a:srgbClr val="C00000"/>
            </a:solidFill>
          </a:ln>
        </p:spPr>
      </p:pic>
      <p:sp>
        <p:nvSpPr>
          <p:cNvPr id="67" name="テキスト ボックス 66">
            <a:extLst>
              <a:ext uri="{FF2B5EF4-FFF2-40B4-BE49-F238E27FC236}">
                <a16:creationId xmlns:a16="http://schemas.microsoft.com/office/drawing/2014/main" id="{009E9DC9-EA80-42C4-92F3-6CF93BC8918A}"/>
              </a:ext>
            </a:extLst>
          </p:cNvPr>
          <p:cNvSpPr txBox="1"/>
          <p:nvPr/>
        </p:nvSpPr>
        <p:spPr>
          <a:xfrm>
            <a:off x="500584" y="2118224"/>
            <a:ext cx="4445511" cy="736868"/>
          </a:xfrm>
          <a:prstGeom prst="rect">
            <a:avLst/>
          </a:prstGeom>
          <a:noFill/>
        </p:spPr>
        <p:txBody>
          <a:bodyPr wrap="square">
            <a:spAutoFit/>
          </a:bodyPr>
          <a:lstStyle/>
          <a:p>
            <a:pPr marL="0" marR="0" lvl="0" indent="0" algn="l" defTabSz="826448" rtl="0" eaLnBrk="1" fontAlgn="auto" latinLnBrk="0" hangingPunct="1">
              <a:lnSpc>
                <a:spcPct val="100000"/>
              </a:lnSpc>
              <a:spcBef>
                <a:spcPts val="0"/>
              </a:spcBef>
              <a:spcAft>
                <a:spcPts val="0"/>
              </a:spcAft>
              <a:buClrTx/>
              <a:buSzTx/>
              <a:buFontTx/>
              <a:buNone/>
              <a:tabLst/>
              <a:defRPr/>
            </a:pPr>
            <a:r>
              <a:rPr kumimoji="1" lang="ja-JP" altLang="en-US" sz="994" dirty="0">
                <a:latin typeface="Meiryo UI" panose="020B0604030504040204" pitchFamily="50" charset="-128"/>
                <a:ea typeface="Meiryo UI" panose="020B0604030504040204" pitchFamily="50" charset="-128"/>
              </a:rPr>
              <a:t>下記</a:t>
            </a:r>
            <a:r>
              <a:rPr kumimoji="1" lang="ja-JP" altLang="en-US" sz="994"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ミーティング</a:t>
            </a:r>
            <a:r>
              <a:rPr kumimoji="1" lang="en-US" altLang="ja-JP" sz="994"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ID</a:t>
            </a:r>
            <a:r>
              <a:rPr kumimoji="1" lang="ja-JP" altLang="en-US" sz="994" dirty="0">
                <a:latin typeface="Meiryo UI" panose="020B0604030504040204" pitchFamily="50" charset="-128"/>
                <a:ea typeface="Meiryo UI" panose="020B0604030504040204" pitchFamily="50" charset="-128"/>
              </a:rPr>
              <a:t>からも登録・当日の入室が可能です。</a:t>
            </a:r>
            <a:endParaRPr kumimoji="1" lang="en-US" altLang="ja-JP" sz="994" dirty="0">
              <a:latin typeface="Meiryo UI" panose="020B0604030504040204" pitchFamily="50" charset="-128"/>
              <a:ea typeface="Meiryo UI" panose="020B0604030504040204" pitchFamily="50" charset="-128"/>
            </a:endParaRPr>
          </a:p>
          <a:p>
            <a:pPr marL="0" marR="0" lvl="0" indent="0" algn="l" defTabSz="826448" rtl="0" eaLnBrk="1" fontAlgn="auto" latinLnBrk="0" hangingPunct="1">
              <a:lnSpc>
                <a:spcPct val="100000"/>
              </a:lnSpc>
              <a:spcBef>
                <a:spcPts val="0"/>
              </a:spcBef>
              <a:spcAft>
                <a:spcPts val="0"/>
              </a:spcAft>
              <a:buClrTx/>
              <a:buSzTx/>
              <a:buFontTx/>
              <a:buNone/>
              <a:tabLst/>
              <a:defRPr/>
            </a:pPr>
            <a:r>
              <a:rPr kumimoji="1" lang="ja-JP" altLang="en-US" sz="1100" b="1" dirty="0">
                <a:solidFill>
                  <a:srgbClr val="C00000"/>
                </a:solidFill>
                <a:latin typeface="Meiryo UI" panose="020B0604030504040204" pitchFamily="50" charset="-128"/>
                <a:ea typeface="Meiryo UI" panose="020B0604030504040204" pitchFamily="50" charset="-128"/>
              </a:rPr>
              <a:t>ミーティング</a:t>
            </a:r>
            <a:r>
              <a:rPr kumimoji="1" lang="en-US" altLang="ja-JP" sz="1100" b="1" dirty="0">
                <a:solidFill>
                  <a:srgbClr val="C00000"/>
                </a:solidFill>
                <a:latin typeface="Meiryo UI" panose="020B0604030504040204" pitchFamily="50" charset="-128"/>
                <a:ea typeface="Meiryo UI" panose="020B0604030504040204" pitchFamily="50" charset="-128"/>
              </a:rPr>
              <a:t>ID</a:t>
            </a:r>
            <a:r>
              <a:rPr kumimoji="1" lang="ja-JP" altLang="en-US" sz="1100" b="1" dirty="0">
                <a:solidFill>
                  <a:srgbClr val="C00000"/>
                </a:solidFill>
                <a:latin typeface="Meiryo UI" panose="020B0604030504040204" pitchFamily="50" charset="-128"/>
                <a:ea typeface="Meiryo UI" panose="020B0604030504040204" pitchFamily="50" charset="-128"/>
              </a:rPr>
              <a:t>：</a:t>
            </a:r>
            <a:r>
              <a:rPr kumimoji="1" lang="en-US" altLang="ja-JP" sz="1100" b="1" dirty="0">
                <a:solidFill>
                  <a:srgbClr val="C00000"/>
                </a:solidFill>
                <a:latin typeface="Meiryo UI" panose="020B0604030504040204" pitchFamily="50" charset="-128"/>
                <a:ea typeface="Meiryo UI" panose="020B0604030504040204" pitchFamily="50" charset="-128"/>
              </a:rPr>
              <a:t>859 5845 3709</a:t>
            </a:r>
          </a:p>
          <a:p>
            <a:pPr marL="0" marR="0" lvl="0" indent="0" algn="l" defTabSz="826448" rtl="0" eaLnBrk="1" fontAlgn="auto" latinLnBrk="0" hangingPunct="1">
              <a:lnSpc>
                <a:spcPct val="100000"/>
              </a:lnSpc>
              <a:spcBef>
                <a:spcPts val="0"/>
              </a:spcBef>
              <a:spcAft>
                <a:spcPts val="0"/>
              </a:spcAft>
              <a:buClrTx/>
              <a:buSzTx/>
              <a:buFontTx/>
              <a:buNone/>
              <a:tabLst/>
              <a:defRPr/>
            </a:pPr>
            <a:r>
              <a:rPr kumimoji="1" lang="ja-JP" altLang="en-US" sz="1100" b="1" dirty="0">
                <a:solidFill>
                  <a:srgbClr val="C00000"/>
                </a:solidFill>
                <a:latin typeface="Meiryo UI" panose="020B0604030504040204" pitchFamily="50" charset="-128"/>
                <a:ea typeface="Meiryo UI" panose="020B0604030504040204" pitchFamily="50" charset="-128"/>
              </a:rPr>
              <a:t>パスコード：</a:t>
            </a:r>
            <a:r>
              <a:rPr kumimoji="1" lang="en-US" altLang="ja-JP" sz="1100" b="1" dirty="0">
                <a:solidFill>
                  <a:srgbClr val="C00000"/>
                </a:solidFill>
                <a:latin typeface="Meiryo UI" panose="020B0604030504040204" pitchFamily="50" charset="-128"/>
                <a:ea typeface="Meiryo UI" panose="020B0604030504040204" pitchFamily="50" charset="-128"/>
              </a:rPr>
              <a:t>240206</a:t>
            </a:r>
          </a:p>
          <a:p>
            <a:pPr marL="0" marR="0" lvl="0" indent="0" algn="l" defTabSz="826448" rtl="0" eaLnBrk="1" fontAlgn="auto" latinLnBrk="0" hangingPunct="1">
              <a:lnSpc>
                <a:spcPct val="100000"/>
              </a:lnSpc>
              <a:spcBef>
                <a:spcPts val="0"/>
              </a:spcBef>
              <a:spcAft>
                <a:spcPts val="0"/>
              </a:spcAft>
              <a:buClrTx/>
              <a:buSzTx/>
              <a:buFontTx/>
              <a:buNone/>
              <a:tabLst/>
              <a:defRPr/>
            </a:pPr>
            <a:endParaRPr kumimoji="1" lang="ja-JP" altLang="en-US" sz="994" b="1" i="0" u="none" strike="noStrike" kern="1200" cap="none" spc="0" normalizeH="0" baseline="0" noProof="0" dirty="0">
              <a:ln>
                <a:noFill/>
              </a:ln>
              <a:solidFill>
                <a:srgbClr val="FF0066"/>
              </a:solidFill>
              <a:effectLst/>
              <a:uLnTx/>
              <a:uFillTx/>
              <a:latin typeface="Meiryo UI" panose="020B0604030504040204" pitchFamily="50" charset="-128"/>
              <a:ea typeface="Meiryo UI" panose="020B0604030504040204" pitchFamily="50" charset="-128"/>
              <a:cs typeface="+mn-cs"/>
            </a:endParaRPr>
          </a:p>
        </p:txBody>
      </p:sp>
      <p:sp>
        <p:nvSpPr>
          <p:cNvPr id="34" name="テキスト ボックス 33">
            <a:extLst>
              <a:ext uri="{FF2B5EF4-FFF2-40B4-BE49-F238E27FC236}">
                <a16:creationId xmlns:a16="http://schemas.microsoft.com/office/drawing/2014/main" id="{047558CF-501F-4A4E-9B32-B4706F17ED44}"/>
              </a:ext>
            </a:extLst>
          </p:cNvPr>
          <p:cNvSpPr txBox="1"/>
          <p:nvPr/>
        </p:nvSpPr>
        <p:spPr>
          <a:xfrm>
            <a:off x="4521574" y="4979131"/>
            <a:ext cx="798548" cy="153888"/>
          </a:xfrm>
          <a:prstGeom prst="rect">
            <a:avLst/>
          </a:prstGeom>
          <a:solidFill>
            <a:schemeClr val="bg1"/>
          </a:solidFill>
        </p:spPr>
        <p:txBody>
          <a:bodyPr wrap="square" rtlCol="0">
            <a:spAutoFit/>
          </a:bodyPr>
          <a:lstStyle/>
          <a:p>
            <a:pPr algn="r"/>
            <a:r>
              <a:rPr kumimoji="1" lang="en-US" altLang="ja-JP" sz="400" dirty="0"/>
              <a:t>……………</a:t>
            </a:r>
            <a:endParaRPr kumimoji="1" lang="ja-JP" altLang="en-US" sz="400" dirty="0"/>
          </a:p>
        </p:txBody>
      </p:sp>
      <p:pic>
        <p:nvPicPr>
          <p:cNvPr id="1026" name="Picture 2">
            <a:extLst>
              <a:ext uri="{FF2B5EF4-FFF2-40B4-BE49-F238E27FC236}">
                <a16:creationId xmlns:a16="http://schemas.microsoft.com/office/drawing/2014/main" id="{7B474213-49CF-8287-AFF2-6BE39FE0AA5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71352" y="1383984"/>
            <a:ext cx="1609903" cy="1609903"/>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C1DA5AA7-E396-385A-360D-2292887123C5}"/>
              </a:ext>
            </a:extLst>
          </p:cNvPr>
          <p:cNvPicPr>
            <a:picLocks noChangeAspect="1"/>
          </p:cNvPicPr>
          <p:nvPr/>
        </p:nvPicPr>
        <p:blipFill rotWithShape="1">
          <a:blip r:embed="rId6"/>
          <a:srcRect l="4065" r="9682" b="7527"/>
          <a:stretch/>
        </p:blipFill>
        <p:spPr>
          <a:xfrm>
            <a:off x="4519347" y="4367301"/>
            <a:ext cx="1861907" cy="1192502"/>
          </a:xfrm>
          <a:prstGeom prst="rect">
            <a:avLst/>
          </a:prstGeom>
        </p:spPr>
      </p:pic>
      <p:sp>
        <p:nvSpPr>
          <p:cNvPr id="14" name="四角形: 角を丸くする 13">
            <a:extLst>
              <a:ext uri="{FF2B5EF4-FFF2-40B4-BE49-F238E27FC236}">
                <a16:creationId xmlns:a16="http://schemas.microsoft.com/office/drawing/2014/main" id="{580CB9CE-5F96-355F-9BCE-77F147CFB120}"/>
              </a:ext>
            </a:extLst>
          </p:cNvPr>
          <p:cNvSpPr/>
          <p:nvPr/>
        </p:nvSpPr>
        <p:spPr>
          <a:xfrm>
            <a:off x="4689987" y="4953000"/>
            <a:ext cx="705241" cy="115082"/>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25309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13486</TotalTime>
  <Words>784</Words>
  <Application>Microsoft Office PowerPoint</Application>
  <PresentationFormat>A4 210 x 297 mm</PresentationFormat>
  <Paragraphs>67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Arial</vt:lpstr>
      <vt:lpstr>Calibri</vt:lpstr>
      <vt:lpstr>Calibri Light</vt:lpstr>
      <vt:lpstr>Office テーマ</vt:lpstr>
      <vt:lpstr>PowerPoint プレゼンテーション</vt:lpstr>
      <vt:lpstr>PowerPoint プレゼンテーション</vt:lpstr>
    </vt:vector>
  </TitlesOfParts>
  <Company>キッセイ薬品工業株式会社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巽 勇人</dc:creator>
  <cp:lastModifiedBy>良雄 齋藤</cp:lastModifiedBy>
  <cp:revision>127</cp:revision>
  <cp:lastPrinted>2022-11-17T07:53:11Z</cp:lastPrinted>
  <dcterms:created xsi:type="dcterms:W3CDTF">2022-03-22T03:41:59Z</dcterms:created>
  <dcterms:modified xsi:type="dcterms:W3CDTF">2023-12-07T07:00:40Z</dcterms:modified>
</cp:coreProperties>
</file>